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0" r:id="rId3"/>
  </p:sldMasterIdLst>
  <p:notesMasterIdLst>
    <p:notesMasterId r:id="rId7"/>
  </p:notesMasterIdLst>
  <p:handoutMasterIdLst>
    <p:handoutMasterId r:id="rId63"/>
  </p:handoutMasterIdLst>
  <p:sldIdLst>
    <p:sldId id="995" r:id="rId4"/>
    <p:sldId id="751" r:id="rId5"/>
    <p:sldId id="279" r:id="rId6"/>
    <p:sldId id="940" r:id="rId8"/>
    <p:sldId id="759" r:id="rId9"/>
    <p:sldId id="760" r:id="rId10"/>
    <p:sldId id="781" r:id="rId11"/>
    <p:sldId id="941" r:id="rId12"/>
    <p:sldId id="942" r:id="rId13"/>
    <p:sldId id="943" r:id="rId14"/>
    <p:sldId id="944" r:id="rId15"/>
    <p:sldId id="945" r:id="rId16"/>
    <p:sldId id="946" r:id="rId17"/>
    <p:sldId id="947" r:id="rId18"/>
    <p:sldId id="948" r:id="rId19"/>
    <p:sldId id="949" r:id="rId20"/>
    <p:sldId id="950" r:id="rId21"/>
    <p:sldId id="951" r:id="rId22"/>
    <p:sldId id="952" r:id="rId23"/>
    <p:sldId id="953" r:id="rId24"/>
    <p:sldId id="954" r:id="rId25"/>
    <p:sldId id="955" r:id="rId26"/>
    <p:sldId id="956" r:id="rId27"/>
    <p:sldId id="957" r:id="rId28"/>
    <p:sldId id="958" r:id="rId29"/>
    <p:sldId id="959" r:id="rId30"/>
    <p:sldId id="960" r:id="rId31"/>
    <p:sldId id="961" r:id="rId32"/>
    <p:sldId id="962" r:id="rId33"/>
    <p:sldId id="963" r:id="rId34"/>
    <p:sldId id="964" r:id="rId35"/>
    <p:sldId id="965" r:id="rId36"/>
    <p:sldId id="966" r:id="rId37"/>
    <p:sldId id="967" r:id="rId38"/>
    <p:sldId id="968" r:id="rId39"/>
    <p:sldId id="969" r:id="rId40"/>
    <p:sldId id="970" r:id="rId41"/>
    <p:sldId id="971" r:id="rId42"/>
    <p:sldId id="972" r:id="rId43"/>
    <p:sldId id="973" r:id="rId44"/>
    <p:sldId id="974" r:id="rId45"/>
    <p:sldId id="975" r:id="rId46"/>
    <p:sldId id="976" r:id="rId47"/>
    <p:sldId id="977" r:id="rId48"/>
    <p:sldId id="978" r:id="rId49"/>
    <p:sldId id="979" r:id="rId50"/>
    <p:sldId id="980" r:id="rId51"/>
    <p:sldId id="981" r:id="rId52"/>
    <p:sldId id="982" r:id="rId53"/>
    <p:sldId id="983" r:id="rId54"/>
    <p:sldId id="984" r:id="rId55"/>
    <p:sldId id="985" r:id="rId56"/>
    <p:sldId id="986" r:id="rId57"/>
    <p:sldId id="987" r:id="rId58"/>
    <p:sldId id="988" r:id="rId59"/>
    <p:sldId id="989" r:id="rId60"/>
    <p:sldId id="990" r:id="rId61"/>
    <p:sldId id="270" r:id="rId62"/>
  </p:sldIdLst>
  <p:sldSz cx="12192000" cy="6858000"/>
  <p:notesSz cx="7103745" cy="10234295"/>
  <p:embeddedFontLst>
    <p:embeddedFont>
      <p:font typeface="黑体" panose="02010609060101010101" charset="-122"/>
      <p:regular r:id="rId68"/>
    </p:embeddedFont>
    <p:embeddedFont>
      <p:font typeface="微软雅黑" panose="020B0503020204020204" charset="-122"/>
      <p:regular r:id="rId69"/>
    </p:embeddedFont>
    <p:embeddedFont>
      <p:font typeface="华文细黑" panose="02010600040101010101" charset="-122"/>
      <p:regular r:id="rId70"/>
    </p:embeddedFont>
    <p:embeddedFont>
      <p:font typeface="Calibri" panose="020F0502020204030204" pitchFamily="34" charset="0"/>
      <p:regular r:id="rId71"/>
      <p:bold r:id="rId72"/>
      <p:italic r:id="rId73"/>
      <p:boldItalic r:id="rId74"/>
    </p:embeddedFont>
  </p:embeddedFontLst>
  <p:custDataLst>
    <p:tags r:id="rId7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98"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作者" initials="作"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E75B6"/>
    <a:srgbClr val="DAE3F3"/>
    <a:srgbClr val="F3B96D"/>
    <a:srgbClr val="8EC0B9"/>
    <a:srgbClr val="CCCC9F"/>
    <a:srgbClr val="DB4105"/>
    <a:srgbClr val="5A84AF"/>
    <a:srgbClr val="E4EDF4"/>
    <a:srgbClr val="7ACA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howGuides="1">
      <p:cViewPr varScale="1">
        <p:scale>
          <a:sx n="81" d="100"/>
          <a:sy n="81" d="100"/>
        </p:scale>
        <p:origin x="72" y="340"/>
      </p:cViewPr>
      <p:guideLst>
        <p:guide orient="horz" pos="2198"/>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5" Type="http://schemas.openxmlformats.org/officeDocument/2006/relationships/tags" Target="tags/tag68.xml"/><Relationship Id="rId74" Type="http://schemas.openxmlformats.org/officeDocument/2006/relationships/font" Target="fonts/font7.fntdata"/><Relationship Id="rId73" Type="http://schemas.openxmlformats.org/officeDocument/2006/relationships/font" Target="fonts/font6.fntdata"/><Relationship Id="rId72" Type="http://schemas.openxmlformats.org/officeDocument/2006/relationships/font" Target="fonts/font5.fntdata"/><Relationship Id="rId71" Type="http://schemas.openxmlformats.org/officeDocument/2006/relationships/font" Target="fonts/font4.fntdata"/><Relationship Id="rId70" Type="http://schemas.openxmlformats.org/officeDocument/2006/relationships/font" Target="fonts/font3.fntdata"/><Relationship Id="rId7" Type="http://schemas.openxmlformats.org/officeDocument/2006/relationships/notesMaster" Target="notesMasters/notesMaster1.xml"/><Relationship Id="rId69" Type="http://schemas.openxmlformats.org/officeDocument/2006/relationships/font" Target="fonts/font2.fntdata"/><Relationship Id="rId68" Type="http://schemas.openxmlformats.org/officeDocument/2006/relationships/font" Target="fonts/font1.fntdata"/><Relationship Id="rId67" Type="http://schemas.openxmlformats.org/officeDocument/2006/relationships/commentAuthors" Target="commentAuthors.xml"/><Relationship Id="rId66" Type="http://schemas.openxmlformats.org/officeDocument/2006/relationships/tableStyles" Target="tableStyles.xml"/><Relationship Id="rId65" Type="http://schemas.openxmlformats.org/officeDocument/2006/relationships/viewProps" Target="viewProps.xml"/><Relationship Id="rId64" Type="http://schemas.openxmlformats.org/officeDocument/2006/relationships/presProps" Target="presProps.xml"/><Relationship Id="rId63" Type="http://schemas.openxmlformats.org/officeDocument/2006/relationships/handoutMaster" Target="handoutMasters/handoutMaster1.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3.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slide" Target="slides/slide2.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latin typeface="黑体" panose="02010609060101010101" charset="-122"/>
              <a:ea typeface="黑体" panose="02010609060101010101" charset="-122"/>
              <a:cs typeface="黑体" panose="02010609060101010101" charset="-122"/>
            </a:endParaRPr>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ea typeface="黑体" panose="02010609060101010101" charset="-122"/>
              </a:rPr>
            </a:fld>
            <a:endParaRPr lang="zh-CN" altLang="en-US">
              <a:ea typeface="黑体" panose="02010609060101010101" charset="-122"/>
            </a:endParaRPr>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latin typeface="黑体" panose="02010609060101010101" charset="-122"/>
              <a:ea typeface="黑体" panose="02010609060101010101" charset="-122"/>
              <a:cs typeface="黑体" panose="02010609060101010101" charset="-122"/>
            </a:endParaRPr>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ea typeface="黑体" panose="02010609060101010101" charset="-122"/>
              </a:rPr>
            </a:fld>
            <a:endParaRPr lang="zh-CN" altLang="en-US">
              <a:ea typeface="黑体" panose="02010609060101010101"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atin typeface="黑体" panose="02010609060101010101" charset="-122"/>
                <a:ea typeface="黑体" panose="02010609060101010101" charset="-122"/>
                <a:cs typeface="黑体" panose="02010609060101010101" charset="-122"/>
              </a:defRPr>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atin typeface="黑体" panose="02010609060101010101" charset="-122"/>
                <a:ea typeface="黑体" panose="02010609060101010101" charset="-122"/>
                <a:cs typeface="黑体" panose="02010609060101010101" charset="-122"/>
              </a:defRPr>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atin typeface="黑体" panose="02010609060101010101" charset="-122"/>
                <a:ea typeface="黑体" panose="02010609060101010101" charset="-122"/>
                <a:cs typeface="黑体" panose="02010609060101010101" charset="-122"/>
              </a:defRPr>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atin typeface="黑体" panose="02010609060101010101" charset="-122"/>
                <a:ea typeface="黑体" panose="02010609060101010101" charset="-122"/>
                <a:cs typeface="黑体" panose="02010609060101010101" charset="-122"/>
              </a:defRPr>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1pPr>
    <a:lvl2pPr marL="4572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2pPr>
    <a:lvl3pPr marL="9144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3pPr>
    <a:lvl4pPr marL="13716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4pPr>
    <a:lvl5pPr marL="18288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273C0D0-D39E-4E70-9BCA-283D268ED7A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image" Target="../media/image7.emf"/><Relationship Id="rId6" Type="http://schemas.openxmlformats.org/officeDocument/2006/relationships/tags" Target="../tags/tag3.xml"/><Relationship Id="rId5" Type="http://schemas.openxmlformats.org/officeDocument/2006/relationships/image" Target="../media/image6.emf"/><Relationship Id="rId4" Type="http://schemas.openxmlformats.org/officeDocument/2006/relationships/tags" Target="../tags/tag2.xml"/><Relationship Id="rId3" Type="http://schemas.openxmlformats.org/officeDocument/2006/relationships/image" Target="../media/image5.png"/><Relationship Id="rId2" Type="http://schemas.openxmlformats.org/officeDocument/2006/relationships/tags" Target="../tags/tag1.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6" name="矩形 5"/>
          <p:cNvSpPr/>
          <p:nvPr userDrawn="1"/>
        </p:nvSpPr>
        <p:spPr>
          <a:xfrm>
            <a:off x="0" y="635"/>
            <a:ext cx="12192000" cy="6857365"/>
          </a:xfrm>
          <a:prstGeom prst="rect">
            <a:avLst/>
          </a:prstGeom>
          <a:solidFill>
            <a:schemeClr val="accent5">
              <a:lumMod val="40000"/>
              <a:lumOff val="60000"/>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文本占位符 2"/>
          <p:cNvSpPr>
            <a:spLocks noGrp="1"/>
          </p:cNvSpPr>
          <p:nvPr>
            <p:ph type="body"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quarter" idx="2"/>
          </p:nvPr>
        </p:nvSpPr>
        <p:spPr>
          <a:xfrm>
            <a:off x="6172200" y="1825625"/>
            <a:ext cx="5181600" cy="2098675"/>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内容占位符 4"/>
          <p:cNvSpPr>
            <a:spLocks noGrp="1"/>
          </p:cNvSpPr>
          <p:nvPr>
            <p:ph sz="quarter" idx="3"/>
          </p:nvPr>
        </p:nvSpPr>
        <p:spPr>
          <a:xfrm>
            <a:off x="6172200" y="4076700"/>
            <a:ext cx="5181600" cy="2100263"/>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日期占位符 5"/>
          <p:cNvSpPr>
            <a:spLocks noGrp="1"/>
          </p:cNvSpPr>
          <p:nvPr>
            <p:ph type="dt" sz="half" idx="10"/>
          </p:nvPr>
        </p:nvSpPr>
        <p:spPr/>
        <p:txBody>
          <a:bodyPr/>
          <a:lstStyle/>
          <a:p>
            <a:pPr lvl="0" eaLnBrk="1" hangingPunct="1"/>
            <a:endParaRPr lang="zh-CN" altLang="en-US" dirty="0"/>
          </a:p>
        </p:txBody>
      </p:sp>
      <p:sp>
        <p:nvSpPr>
          <p:cNvPr id="7" name="页脚占位符 6"/>
          <p:cNvSpPr>
            <a:spLocks noGrp="1"/>
          </p:cNvSpPr>
          <p:nvPr>
            <p:ph type="ftr" sz="quarter" idx="11"/>
          </p:nvPr>
        </p:nvSpPr>
        <p:spPr/>
        <p:txBody>
          <a:bodyPr/>
          <a:lstStyle>
            <a:lvl1pPr>
              <a:defRPr>
                <a:latin typeface="黑体" panose="02010609060101010101" charset="-122"/>
                <a:sym typeface="黑体" panose="02010609060101010101" charset="-122"/>
              </a:defRPr>
            </a:lvl1pPr>
          </a:lstStyle>
          <a:p>
            <a:pPr lvl="0" eaLnBrk="1" hangingPunct="1"/>
            <a:endParaRPr lang="zh-CN" altLang="en-US" dirty="0"/>
          </a:p>
        </p:txBody>
      </p:sp>
      <p:sp>
        <p:nvSpPr>
          <p:cNvPr id="8" name="灯片编号占位符 7"/>
          <p:cNvSpPr>
            <a:spLocks noGrp="1"/>
          </p:cNvSpPr>
          <p:nvPr>
            <p:ph type="sldNum" sz="quarter" idx="12"/>
          </p:nvPr>
        </p:nvSpPr>
        <p:spPr/>
        <p:txBody>
          <a:bodyPr/>
          <a:lstStyle/>
          <a:p>
            <a:pPr lvl="0" eaLnBrk="1" hangingPunct="1"/>
            <a:fld id="{9A0DB2DC-4C9A-4742-B13C-FB6460FD3503}" type="slidenum">
              <a:rPr lang="zh-CN" altLang="en-US" dirty="0"/>
            </a:fld>
            <a:endParaRPr lang="zh-CN" altLang="en-US" dirty="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2F2A2A96-E392-4BD4-96F4-45C159C7CA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02081A-7E68-44F2-A99E-F075D941C59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F2A2A96-E392-4BD4-96F4-45C159C7CA26}"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E02081A-7E68-44F2-A99E-F075D941C59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目录页">
    <p:spTree>
      <p:nvGrpSpPr>
        <p:cNvPr id="1" name=""/>
        <p:cNvGrpSpPr/>
        <p:nvPr/>
      </p:nvGrpSpPr>
      <p:grpSpPr>
        <a:xfrm>
          <a:off x="0" y="0"/>
          <a:ext cx="0" cy="0"/>
          <a:chOff x="0" y="0"/>
          <a:chExt cx="0" cy="0"/>
        </a:xfrm>
      </p:grpSpPr>
      <p:sp>
        <p:nvSpPr>
          <p:cNvPr id="2" name="矩形 1"/>
          <p:cNvSpPr/>
          <p:nvPr userDrawn="1"/>
        </p:nvSpPr>
        <p:spPr>
          <a:xfrm>
            <a:off x="0" y="0"/>
            <a:ext cx="12192000" cy="6858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黑体" panose="02010609060101010101" charset="-122"/>
            </a:endParaRPr>
          </a:p>
        </p:txBody>
      </p:sp>
      <p:sp>
        <p:nvSpPr>
          <p:cNvPr id="3" name="矩形 2"/>
          <p:cNvSpPr/>
          <p:nvPr userDrawn="1"/>
        </p:nvSpPr>
        <p:spPr>
          <a:xfrm>
            <a:off x="0" y="6715125"/>
            <a:ext cx="12192000" cy="142875"/>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黑体" panose="02010609060101010101" charset="-122"/>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60419"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60420"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60421"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charset="-122"/>
                <a:ea typeface="微软雅黑" panose="020B050302020402020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cSld name="竖版">
    <p:spTree>
      <p:nvGrpSpPr>
        <p:cNvPr id="1" name=""/>
        <p:cNvGrpSpPr/>
        <p:nvPr/>
      </p:nvGrpSpPr>
      <p:grpSpPr>
        <a:xfrm>
          <a:off x="0" y="0"/>
          <a:ext cx="0" cy="0"/>
          <a:chOff x="0" y="0"/>
          <a:chExt cx="0" cy="0"/>
        </a:xfrm>
      </p:grpSpPr>
      <p:sp>
        <p:nvSpPr>
          <p:cNvPr id="17" name="矩形 16"/>
          <p:cNvSpPr/>
          <p:nvPr userDrawn="1"/>
        </p:nvSpPr>
        <p:spPr>
          <a:xfrm>
            <a:off x="0" y="0"/>
            <a:ext cx="12191999" cy="5724525"/>
          </a:xfrm>
          <a:prstGeom prst="rect">
            <a:avLst/>
          </a:prstGeom>
          <a:solidFill>
            <a:schemeClr val="accent5">
              <a:lumMod val="40000"/>
              <a:lumOff val="60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8" name="矩形 7"/>
          <p:cNvSpPr/>
          <p:nvPr userDrawn="1"/>
        </p:nvSpPr>
        <p:spPr>
          <a:xfrm>
            <a:off x="0" y="5724525"/>
            <a:ext cx="12191999" cy="1133475"/>
          </a:xfrm>
          <a:prstGeom prst="rect">
            <a:avLst/>
          </a:prstGeom>
          <a:solidFill>
            <a:srgbClr val="53A6AB">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9" name="文本框 8"/>
          <p:cNvSpPr txBox="1"/>
          <p:nvPr userDrawn="1"/>
        </p:nvSpPr>
        <p:spPr>
          <a:xfrm rot="16200000">
            <a:off x="-1372837" y="4149655"/>
            <a:ext cx="3783330" cy="337185"/>
          </a:xfrm>
          <a:prstGeom prst="rect">
            <a:avLst/>
          </a:prstGeom>
          <a:noFill/>
        </p:spPr>
        <p:txBody>
          <a:bodyPr wrap="none" rtlCol="0">
            <a:spAutoFit/>
          </a:bodyPr>
          <a:lstStyle/>
          <a:p>
            <a:r>
              <a:rPr lang="en-US" altLang="zh-CN" sz="1600" b="1" dirty="0">
                <a:solidFill>
                  <a:schemeClr val="bg1"/>
                </a:solidFill>
                <a:latin typeface="黑体" panose="02010609060101010101" charset="-122"/>
                <a:ea typeface="黑体" panose="02010609060101010101" charset="-122"/>
                <a:cs typeface="黑体" panose="02010609060101010101" charset="-122"/>
              </a:rPr>
              <a:t>&lt;&lt;&lt;&lt;&lt;&lt;&lt;&lt;&lt;&lt;&lt;&lt;&lt;&lt;&lt;&lt;&lt;&lt;&lt;&lt;&lt;&lt;&lt;&lt;&lt;&lt;&lt;&lt;&lt;&lt;&lt;&lt;&lt;&lt;&lt;</a:t>
            </a:r>
            <a:endParaRPr lang="en-US" altLang="zh-CN" sz="1600" b="1" dirty="0">
              <a:solidFill>
                <a:schemeClr val="bg1"/>
              </a:solidFill>
              <a:latin typeface="黑体" panose="02010609060101010101" charset="-122"/>
              <a:ea typeface="黑体" panose="02010609060101010101" charset="-122"/>
              <a:cs typeface="黑体" panose="02010609060101010101" charset="-122"/>
            </a:endParaRPr>
          </a:p>
        </p:txBody>
      </p:sp>
      <p:sp>
        <p:nvSpPr>
          <p:cNvPr id="22" name="文本框 21"/>
          <p:cNvSpPr txBox="1"/>
          <p:nvPr userDrawn="1"/>
        </p:nvSpPr>
        <p:spPr>
          <a:xfrm>
            <a:off x="328226" y="71101"/>
            <a:ext cx="3783330" cy="337185"/>
          </a:xfrm>
          <a:prstGeom prst="rect">
            <a:avLst/>
          </a:prstGeom>
          <a:noFill/>
        </p:spPr>
        <p:txBody>
          <a:bodyPr wrap="none" rtlCol="0">
            <a:spAutoFit/>
          </a:bodyPr>
          <a:lstStyle/>
          <a:p>
            <a:r>
              <a:rPr lang="en-US" altLang="zh-CN" sz="1600" b="1" dirty="0">
                <a:solidFill>
                  <a:schemeClr val="bg1"/>
                </a:solidFill>
                <a:latin typeface="黑体" panose="02010609060101010101" charset="-122"/>
                <a:ea typeface="黑体" panose="02010609060101010101" charset="-122"/>
                <a:cs typeface="黑体" panose="02010609060101010101" charset="-122"/>
              </a:rPr>
              <a:t>&lt;&lt;&lt;&lt;&lt;&lt;&lt;&lt;&lt;&lt;&lt;&lt;&lt;&lt;&lt;&lt;&lt;&lt;&lt;&lt;&lt;&lt;&lt;&lt;&lt;&lt;&lt;&lt;&lt;&lt;&lt;&lt;&lt;&lt;&lt;</a:t>
            </a:r>
            <a:endParaRPr lang="en-US" altLang="zh-CN" sz="1600" b="1" dirty="0">
              <a:solidFill>
                <a:schemeClr val="bg1"/>
              </a:solidFill>
              <a:latin typeface="黑体" panose="02010609060101010101" charset="-122"/>
              <a:ea typeface="黑体" panose="02010609060101010101" charset="-122"/>
              <a:cs typeface="黑体" panose="02010609060101010101" charset="-122"/>
            </a:endParaRPr>
          </a:p>
        </p:txBody>
      </p:sp>
      <p:cxnSp>
        <p:nvCxnSpPr>
          <p:cNvPr id="13" name="直接连接符 12"/>
          <p:cNvCxnSpPr>
            <a:stCxn id="22" idx="3"/>
          </p:cNvCxnSpPr>
          <p:nvPr userDrawn="1"/>
        </p:nvCxnSpPr>
        <p:spPr>
          <a:xfrm>
            <a:off x="4111353" y="240081"/>
            <a:ext cx="56155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userDrawn="1"/>
        </p:nvCxnSpPr>
        <p:spPr>
          <a:xfrm flipV="1">
            <a:off x="619135" y="6597702"/>
            <a:ext cx="11344264" cy="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userDrawn="1"/>
        </p:nvCxnSpPr>
        <p:spPr>
          <a:xfrm>
            <a:off x="11963400" y="209600"/>
            <a:ext cx="0" cy="638810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矩形 28"/>
          <p:cNvSpPr/>
          <p:nvPr userDrawn="1"/>
        </p:nvSpPr>
        <p:spPr>
          <a:xfrm>
            <a:off x="256277" y="1911768"/>
            <a:ext cx="11618616" cy="36066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65">
              <a:solidFill>
                <a:schemeClr val="tx1">
                  <a:lumMod val="75000"/>
                  <a:lumOff val="25000"/>
                </a:schemeClr>
              </a:solidFill>
              <a:cs typeface="黑体" panose="02010609060101010101" charset="-122"/>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8" name="矩形 7"/>
          <p:cNvSpPr/>
          <p:nvPr userDrawn="1"/>
        </p:nvSpPr>
        <p:spPr>
          <a:xfrm>
            <a:off x="0" y="635"/>
            <a:ext cx="12192000" cy="6857365"/>
          </a:xfrm>
          <a:prstGeom prst="rect">
            <a:avLst/>
          </a:prstGeom>
          <a:solidFill>
            <a:schemeClr val="accent6">
              <a:lumMod val="20000"/>
              <a:lumOff val="80000"/>
              <a:alpha val="54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矩形 6"/>
          <p:cNvSpPr/>
          <p:nvPr userDrawn="1"/>
        </p:nvSpPr>
        <p:spPr>
          <a:xfrm>
            <a:off x="-635" y="4853940"/>
            <a:ext cx="12192635" cy="2004060"/>
          </a:xfrm>
          <a:custGeom>
            <a:avLst/>
            <a:gdLst>
              <a:gd name="connsiteX0" fmla="*/ 0 w 12192000"/>
              <a:gd name="connsiteY0" fmla="*/ 0 h 1943100"/>
              <a:gd name="connsiteX1" fmla="*/ 12192000 w 12192000"/>
              <a:gd name="connsiteY1" fmla="*/ 0 h 1943100"/>
              <a:gd name="connsiteX2" fmla="*/ 12192000 w 12192000"/>
              <a:gd name="connsiteY2" fmla="*/ 1943100 h 1943100"/>
              <a:gd name="connsiteX3" fmla="*/ 0 w 12192000"/>
              <a:gd name="connsiteY3" fmla="*/ 1943100 h 1943100"/>
              <a:gd name="connsiteX4" fmla="*/ 0 w 12192000"/>
              <a:gd name="connsiteY4" fmla="*/ 0 h 1943100"/>
              <a:gd name="connsiteX0-1" fmla="*/ 14515 w 12192000"/>
              <a:gd name="connsiteY0-2" fmla="*/ 0 h 1943100"/>
              <a:gd name="connsiteX1-3" fmla="*/ 12192000 w 12192000"/>
              <a:gd name="connsiteY1-4" fmla="*/ 0 h 1943100"/>
              <a:gd name="connsiteX2-5" fmla="*/ 12192000 w 12192000"/>
              <a:gd name="connsiteY2-6" fmla="*/ 1943100 h 1943100"/>
              <a:gd name="connsiteX3-7" fmla="*/ 0 w 12192000"/>
              <a:gd name="connsiteY3-8" fmla="*/ 1943100 h 1943100"/>
              <a:gd name="connsiteX4-9" fmla="*/ 14515 w 12192000"/>
              <a:gd name="connsiteY4-10" fmla="*/ 0 h 1943100"/>
              <a:gd name="connsiteX0-11" fmla="*/ 14515 w 12192000"/>
              <a:gd name="connsiteY0-12" fmla="*/ 0 h 1943100"/>
              <a:gd name="connsiteX1-13" fmla="*/ 2705100 w 12192000"/>
              <a:gd name="connsiteY1-14" fmla="*/ 0 h 1943100"/>
              <a:gd name="connsiteX2-15" fmla="*/ 12192000 w 12192000"/>
              <a:gd name="connsiteY2-16" fmla="*/ 0 h 1943100"/>
              <a:gd name="connsiteX3-17" fmla="*/ 12192000 w 12192000"/>
              <a:gd name="connsiteY3-18" fmla="*/ 1943100 h 1943100"/>
              <a:gd name="connsiteX4-19" fmla="*/ 0 w 12192000"/>
              <a:gd name="connsiteY4-20" fmla="*/ 1943100 h 1943100"/>
              <a:gd name="connsiteX5" fmla="*/ 14515 w 12192000"/>
              <a:gd name="connsiteY5" fmla="*/ 0 h 1943100"/>
              <a:gd name="connsiteX0-21" fmla="*/ 14515 w 12192000"/>
              <a:gd name="connsiteY0-22" fmla="*/ 0 h 1943100"/>
              <a:gd name="connsiteX1-23" fmla="*/ 2641600 w 12192000"/>
              <a:gd name="connsiteY1-24" fmla="*/ 317500 h 1943100"/>
              <a:gd name="connsiteX2-25" fmla="*/ 12192000 w 12192000"/>
              <a:gd name="connsiteY2-26" fmla="*/ 0 h 1943100"/>
              <a:gd name="connsiteX3-27" fmla="*/ 12192000 w 12192000"/>
              <a:gd name="connsiteY3-28" fmla="*/ 1943100 h 1943100"/>
              <a:gd name="connsiteX4-29" fmla="*/ 0 w 12192000"/>
              <a:gd name="connsiteY4-30" fmla="*/ 1943100 h 1943100"/>
              <a:gd name="connsiteX5-31" fmla="*/ 14515 w 12192000"/>
              <a:gd name="connsiteY5-32" fmla="*/ 0 h 1943100"/>
              <a:gd name="connsiteX0-33" fmla="*/ 14515 w 12192000"/>
              <a:gd name="connsiteY0-34" fmla="*/ 0 h 1943100"/>
              <a:gd name="connsiteX1-35" fmla="*/ 2628900 w 12192000"/>
              <a:gd name="connsiteY1-36" fmla="*/ 63500 h 1943100"/>
              <a:gd name="connsiteX2-37" fmla="*/ 12192000 w 12192000"/>
              <a:gd name="connsiteY2-38" fmla="*/ 0 h 1943100"/>
              <a:gd name="connsiteX3-39" fmla="*/ 12192000 w 12192000"/>
              <a:gd name="connsiteY3-40" fmla="*/ 1943100 h 1943100"/>
              <a:gd name="connsiteX4-41" fmla="*/ 0 w 12192000"/>
              <a:gd name="connsiteY4-42" fmla="*/ 1943100 h 1943100"/>
              <a:gd name="connsiteX5-43" fmla="*/ 14515 w 12192000"/>
              <a:gd name="connsiteY5-44" fmla="*/ 0 h 1943100"/>
              <a:gd name="connsiteX0-45" fmla="*/ 14515 w 12192000"/>
              <a:gd name="connsiteY0-46" fmla="*/ 0 h 1943100"/>
              <a:gd name="connsiteX1-47" fmla="*/ 2628900 w 12192000"/>
              <a:gd name="connsiteY1-48" fmla="*/ 63500 h 1943100"/>
              <a:gd name="connsiteX2-49" fmla="*/ 12192000 w 12192000"/>
              <a:gd name="connsiteY2-50" fmla="*/ 0 h 1943100"/>
              <a:gd name="connsiteX3-51" fmla="*/ 12192000 w 12192000"/>
              <a:gd name="connsiteY3-52" fmla="*/ 1943100 h 1943100"/>
              <a:gd name="connsiteX4-53" fmla="*/ 0 w 12192000"/>
              <a:gd name="connsiteY4-54" fmla="*/ 1943100 h 1943100"/>
              <a:gd name="connsiteX5-55" fmla="*/ 14515 w 12192000"/>
              <a:gd name="connsiteY5-56" fmla="*/ 0 h 1943100"/>
              <a:gd name="connsiteX0-57" fmla="*/ 14515 w 12192000"/>
              <a:gd name="connsiteY0-58" fmla="*/ 0 h 1943100"/>
              <a:gd name="connsiteX1-59" fmla="*/ 2628900 w 12192000"/>
              <a:gd name="connsiteY1-60" fmla="*/ 63500 h 1943100"/>
              <a:gd name="connsiteX2-61" fmla="*/ 9067800 w 12192000"/>
              <a:gd name="connsiteY2-62" fmla="*/ 12700 h 1943100"/>
              <a:gd name="connsiteX3-63" fmla="*/ 12192000 w 12192000"/>
              <a:gd name="connsiteY3-64" fmla="*/ 0 h 1943100"/>
              <a:gd name="connsiteX4-65" fmla="*/ 12192000 w 12192000"/>
              <a:gd name="connsiteY4-66" fmla="*/ 1943100 h 1943100"/>
              <a:gd name="connsiteX5-67" fmla="*/ 0 w 12192000"/>
              <a:gd name="connsiteY5-68" fmla="*/ 1943100 h 1943100"/>
              <a:gd name="connsiteX6" fmla="*/ 14515 w 12192000"/>
              <a:gd name="connsiteY6" fmla="*/ 0 h 1943100"/>
              <a:gd name="connsiteX0-69" fmla="*/ 14515 w 12192000"/>
              <a:gd name="connsiteY0-70" fmla="*/ 0 h 1943100"/>
              <a:gd name="connsiteX1-71" fmla="*/ 2628900 w 12192000"/>
              <a:gd name="connsiteY1-72" fmla="*/ 63500 h 1943100"/>
              <a:gd name="connsiteX2-73" fmla="*/ 9067800 w 12192000"/>
              <a:gd name="connsiteY2-74" fmla="*/ 12700 h 1943100"/>
              <a:gd name="connsiteX3-75" fmla="*/ 12192000 w 12192000"/>
              <a:gd name="connsiteY3-76" fmla="*/ 0 h 1943100"/>
              <a:gd name="connsiteX4-77" fmla="*/ 12192000 w 12192000"/>
              <a:gd name="connsiteY4-78" fmla="*/ 1943100 h 1943100"/>
              <a:gd name="connsiteX5-79" fmla="*/ 0 w 12192000"/>
              <a:gd name="connsiteY5-80" fmla="*/ 1943100 h 1943100"/>
              <a:gd name="connsiteX6-81" fmla="*/ 14515 w 12192000"/>
              <a:gd name="connsiteY6-82" fmla="*/ 0 h 1943100"/>
              <a:gd name="connsiteX0-83" fmla="*/ 14515 w 12192000"/>
              <a:gd name="connsiteY0-84" fmla="*/ 0 h 1943100"/>
              <a:gd name="connsiteX1-85" fmla="*/ 2628900 w 12192000"/>
              <a:gd name="connsiteY1-86" fmla="*/ 63500 h 1943100"/>
              <a:gd name="connsiteX2-87" fmla="*/ 9077325 w 12192000"/>
              <a:gd name="connsiteY2-88" fmla="*/ 69850 h 1943100"/>
              <a:gd name="connsiteX3-89" fmla="*/ 12192000 w 12192000"/>
              <a:gd name="connsiteY3-90" fmla="*/ 0 h 1943100"/>
              <a:gd name="connsiteX4-91" fmla="*/ 12192000 w 12192000"/>
              <a:gd name="connsiteY4-92" fmla="*/ 1943100 h 1943100"/>
              <a:gd name="connsiteX5-93" fmla="*/ 0 w 12192000"/>
              <a:gd name="connsiteY5-94" fmla="*/ 1943100 h 1943100"/>
              <a:gd name="connsiteX6-95" fmla="*/ 14515 w 12192000"/>
              <a:gd name="connsiteY6-96" fmla="*/ 0 h 19431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31" y="connsiteY5-32"/>
              </a:cxn>
              <a:cxn ang="0">
                <a:pos x="connsiteX6-81" y="connsiteY6-82"/>
              </a:cxn>
            </a:cxnLst>
            <a:rect l="l" t="t" r="r" b="b"/>
            <a:pathLst>
              <a:path w="12192000" h="1943100">
                <a:moveTo>
                  <a:pt x="14515" y="0"/>
                </a:moveTo>
                <a:cubicBezTo>
                  <a:pt x="885977" y="21167"/>
                  <a:pt x="1300238" y="385233"/>
                  <a:pt x="2628900" y="63500"/>
                </a:cubicBezTo>
                <a:lnTo>
                  <a:pt x="9077325" y="69850"/>
                </a:lnTo>
                <a:cubicBezTo>
                  <a:pt x="11198225" y="764117"/>
                  <a:pt x="11150600" y="4233"/>
                  <a:pt x="12192000" y="0"/>
                </a:cubicBezTo>
                <a:lnTo>
                  <a:pt x="12192000" y="1943100"/>
                </a:lnTo>
                <a:lnTo>
                  <a:pt x="0" y="1943100"/>
                </a:lnTo>
                <a:lnTo>
                  <a:pt x="14515" y="0"/>
                </a:lnTo>
                <a:close/>
              </a:path>
            </a:pathLst>
          </a:custGeom>
          <a:solidFill>
            <a:srgbClr val="EB6877"/>
          </a:solidFill>
          <a:ln w="38100">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9060101010101" charset="-122"/>
              <a:ea typeface="黑体" panose="02010609060101010101" charset="-122"/>
              <a:cs typeface="黑体" panose="02010609060101010101" charset="-122"/>
              <a:sym typeface="黑体" panose="02010609060101010101" charset="-122"/>
            </a:endParaRPr>
          </a:p>
        </p:txBody>
      </p:sp>
      <p:pic>
        <p:nvPicPr>
          <p:cNvPr id="6" name="图片 5"/>
          <p:cNvPicPr>
            <a:picLocks noChangeAspect="1"/>
          </p:cNvPicPr>
          <p:nvPr userDrawn="1"/>
        </p:nvPicPr>
        <p:blipFill rotWithShape="1">
          <a:blip r:embed="rId2" cstate="print">
            <a:extLst>
              <a:ext uri="{28A0092B-C50C-407E-A947-70E740481C1C}">
                <a14:useLocalDpi xmlns:a14="http://schemas.microsoft.com/office/drawing/2010/main" val="0"/>
              </a:ext>
            </a:extLst>
          </a:blip>
          <a:srcRect t="58065"/>
          <a:stretch>
            <a:fillRect/>
          </a:stretch>
        </p:blipFill>
        <p:spPr>
          <a:xfrm>
            <a:off x="2893783" y="3982065"/>
            <a:ext cx="6371303" cy="2875935"/>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flipV="1">
            <a:off x="-2" y="4259488"/>
            <a:ext cx="3810001" cy="2598512"/>
          </a:xfrm>
          <a:prstGeom prst="rect">
            <a:avLst/>
          </a:prstGeom>
        </p:spPr>
      </p:pic>
      <p:pic>
        <p:nvPicPr>
          <p:cNvPr id="5" name="图片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553325" y="-1"/>
            <a:ext cx="4638676" cy="3163688"/>
          </a:xfrm>
          <a:prstGeom prst="rect">
            <a:avLst/>
          </a:prstGeom>
        </p:spPr>
      </p:pic>
      <p:sp>
        <p:nvSpPr>
          <p:cNvPr id="7" name="矩形 6"/>
          <p:cNvSpPr/>
          <p:nvPr userDrawn="1"/>
        </p:nvSpPr>
        <p:spPr>
          <a:xfrm>
            <a:off x="0" y="635"/>
            <a:ext cx="12192000" cy="6857365"/>
          </a:xfrm>
          <a:prstGeom prst="rect">
            <a:avLst/>
          </a:prstGeom>
          <a:solidFill>
            <a:schemeClr val="accent5">
              <a:lumMod val="40000"/>
              <a:lumOff val="60000"/>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9" name="Freeform 244"/>
          <p:cNvSpPr/>
          <p:nvPr userDrawn="1"/>
        </p:nvSpPr>
        <p:spPr bwMode="auto">
          <a:xfrm flipH="1" flipV="1">
            <a:off x="10700124" y="1209674"/>
            <a:ext cx="415549" cy="428625"/>
          </a:xfrm>
          <a:custGeom>
            <a:avLst/>
            <a:gdLst>
              <a:gd name="T0" fmla="*/ 806 w 806"/>
              <a:gd name="T1" fmla="*/ 555 h 809"/>
              <a:gd name="T2" fmla="*/ 555 w 806"/>
              <a:gd name="T3" fmla="*/ 555 h 809"/>
              <a:gd name="T4" fmla="*/ 555 w 806"/>
              <a:gd name="T5" fmla="*/ 809 h 809"/>
              <a:gd name="T6" fmla="*/ 251 w 806"/>
              <a:gd name="T7" fmla="*/ 809 h 809"/>
              <a:gd name="T8" fmla="*/ 251 w 806"/>
              <a:gd name="T9" fmla="*/ 555 h 809"/>
              <a:gd name="T10" fmla="*/ 0 w 806"/>
              <a:gd name="T11" fmla="*/ 555 h 809"/>
              <a:gd name="T12" fmla="*/ 0 w 806"/>
              <a:gd name="T13" fmla="*/ 254 h 809"/>
              <a:gd name="T14" fmla="*/ 251 w 806"/>
              <a:gd name="T15" fmla="*/ 254 h 809"/>
              <a:gd name="T16" fmla="*/ 251 w 806"/>
              <a:gd name="T17" fmla="*/ 0 h 809"/>
              <a:gd name="T18" fmla="*/ 555 w 806"/>
              <a:gd name="T19" fmla="*/ 0 h 809"/>
              <a:gd name="T20" fmla="*/ 555 w 806"/>
              <a:gd name="T21" fmla="*/ 254 h 809"/>
              <a:gd name="T22" fmla="*/ 806 w 806"/>
              <a:gd name="T23" fmla="*/ 254 h 809"/>
              <a:gd name="T24" fmla="*/ 806 w 806"/>
              <a:gd name="T25" fmla="*/ 555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6" h="809">
                <a:moveTo>
                  <a:pt x="806" y="555"/>
                </a:moveTo>
                <a:lnTo>
                  <a:pt x="555" y="555"/>
                </a:lnTo>
                <a:lnTo>
                  <a:pt x="555" y="809"/>
                </a:lnTo>
                <a:lnTo>
                  <a:pt x="251" y="809"/>
                </a:lnTo>
                <a:lnTo>
                  <a:pt x="251" y="555"/>
                </a:lnTo>
                <a:lnTo>
                  <a:pt x="0" y="555"/>
                </a:lnTo>
                <a:lnTo>
                  <a:pt x="0" y="254"/>
                </a:lnTo>
                <a:lnTo>
                  <a:pt x="251" y="254"/>
                </a:lnTo>
                <a:lnTo>
                  <a:pt x="251" y="0"/>
                </a:lnTo>
                <a:lnTo>
                  <a:pt x="555" y="0"/>
                </a:lnTo>
                <a:lnTo>
                  <a:pt x="555" y="254"/>
                </a:lnTo>
                <a:lnTo>
                  <a:pt x="806" y="254"/>
                </a:lnTo>
                <a:lnTo>
                  <a:pt x="806" y="555"/>
                </a:lnTo>
                <a:close/>
              </a:path>
            </a:pathLst>
          </a:custGeom>
          <a:solidFill>
            <a:srgbClr val="0F365E"/>
          </a:solidFill>
          <a:ln>
            <a:solidFill>
              <a:srgbClr val="0F365E"/>
            </a:solidFill>
          </a:ln>
        </p:spPr>
        <p:txBody>
          <a:bodyPr/>
          <a:lstStyle/>
          <a:p>
            <a:pPr eaLnBrk="1" fontAlgn="auto" hangingPunct="1">
              <a:lnSpc>
                <a:spcPct val="120000"/>
              </a:lnSpc>
              <a:spcBef>
                <a:spcPts val="0"/>
              </a:spcBef>
              <a:spcAft>
                <a:spcPts val="0"/>
              </a:spcAft>
              <a:defRPr/>
            </a:pPr>
            <a:endParaRPr lang="en-US" b="0" kern="0">
              <a:solidFill>
                <a:prstClr val="black"/>
              </a:solidFill>
              <a:latin typeface="黑体" panose="02010609060101010101" charset="-122"/>
              <a:ea typeface="黑体" panose="02010609060101010101" charset="-122"/>
              <a:cs typeface="黑体" panose="02010609060101010101" charset="-122"/>
              <a:sym typeface="黑体" panose="02010609060101010101" charset="-122"/>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pic>
        <p:nvPicPr>
          <p:cNvPr id="15" name="图片 14"/>
          <p:cNvPicPr>
            <a:picLocks noChangeAspect="1"/>
          </p:cNvPicPr>
          <p:nvPr userDrawn="1"/>
        </p:nvPicPr>
        <p:blipFill rotWithShape="1">
          <a:blip r:embed="rId2">
            <a:extLst>
              <a:ext uri="{28A0092B-C50C-407E-A947-70E740481C1C}">
                <a14:useLocalDpi xmlns:a14="http://schemas.microsoft.com/office/drawing/2010/main" val="0"/>
              </a:ext>
            </a:extLst>
          </a:blip>
          <a:srcRect t="30647" r="71389" b="42089"/>
          <a:stretch>
            <a:fillRect/>
          </a:stretch>
        </p:blipFill>
        <p:spPr>
          <a:xfrm>
            <a:off x="0" y="473204"/>
            <a:ext cx="2251881" cy="3219120"/>
          </a:xfrm>
          <a:prstGeom prst="rect">
            <a:avLst/>
          </a:prstGeom>
        </p:spPr>
      </p:pic>
      <p:sp>
        <p:nvSpPr>
          <p:cNvPr id="10" name="矩形 9"/>
          <p:cNvSpPr/>
          <p:nvPr userDrawn="1"/>
        </p:nvSpPr>
        <p:spPr>
          <a:xfrm>
            <a:off x="313055" y="365125"/>
            <a:ext cx="11566525" cy="6127750"/>
          </a:xfrm>
          <a:prstGeom prst="rect">
            <a:avLst/>
          </a:prstGeom>
          <a:noFill/>
          <a:ln w="28575" cmpd="sng">
            <a:solidFill>
              <a:schemeClr val="accent6">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1" name="矩形 10"/>
          <p:cNvSpPr/>
          <p:nvPr userDrawn="1"/>
        </p:nvSpPr>
        <p:spPr>
          <a:xfrm>
            <a:off x="0" y="635"/>
            <a:ext cx="12192000" cy="6857365"/>
          </a:xfrm>
          <a:prstGeom prst="rect">
            <a:avLst/>
          </a:prstGeom>
          <a:solidFill>
            <a:schemeClr val="accent5">
              <a:lumMod val="40000"/>
              <a:lumOff val="60000"/>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17" name="矩形 16"/>
          <p:cNvSpPr/>
          <p:nvPr userDrawn="1"/>
        </p:nvSpPr>
        <p:spPr>
          <a:xfrm>
            <a:off x="0" y="0"/>
            <a:ext cx="12191999" cy="5724525"/>
          </a:xfrm>
          <a:prstGeom prst="rect">
            <a:avLst/>
          </a:prstGeom>
          <a:solidFill>
            <a:schemeClr val="accent5">
              <a:lumMod val="40000"/>
              <a:lumOff val="60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8" name="矩形 7"/>
          <p:cNvSpPr/>
          <p:nvPr userDrawn="1"/>
        </p:nvSpPr>
        <p:spPr>
          <a:xfrm>
            <a:off x="0" y="5724525"/>
            <a:ext cx="12191999" cy="1133475"/>
          </a:xfrm>
          <a:prstGeom prst="rect">
            <a:avLst/>
          </a:prstGeom>
          <a:solidFill>
            <a:srgbClr val="53A6AB">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9" name="文本框 8"/>
          <p:cNvSpPr txBox="1"/>
          <p:nvPr userDrawn="1"/>
        </p:nvSpPr>
        <p:spPr>
          <a:xfrm rot="16200000">
            <a:off x="-1372837" y="4149655"/>
            <a:ext cx="3783330" cy="337185"/>
          </a:xfrm>
          <a:prstGeom prst="rect">
            <a:avLst/>
          </a:prstGeom>
          <a:noFill/>
        </p:spPr>
        <p:txBody>
          <a:bodyPr wrap="none" rtlCol="0">
            <a:spAutoFit/>
          </a:bodyPr>
          <a:lstStyle/>
          <a:p>
            <a:r>
              <a:rPr lang="en-US" altLang="zh-CN" sz="1600" b="1" dirty="0">
                <a:solidFill>
                  <a:schemeClr val="bg1"/>
                </a:solidFill>
                <a:latin typeface="黑体" panose="02010609060101010101" charset="-122"/>
                <a:ea typeface="黑体" panose="02010609060101010101" charset="-122"/>
                <a:cs typeface="黑体" panose="02010609060101010101" charset="-122"/>
              </a:rPr>
              <a:t>&lt;&lt;&lt;&lt;&lt;&lt;&lt;&lt;&lt;&lt;&lt;&lt;&lt;&lt;&lt;&lt;&lt;&lt;&lt;&lt;&lt;&lt;&lt;&lt;&lt;&lt;&lt;&lt;&lt;&lt;&lt;&lt;&lt;&lt;&lt;</a:t>
            </a:r>
            <a:endParaRPr lang="en-US" altLang="zh-CN" sz="1600" b="1" dirty="0">
              <a:solidFill>
                <a:schemeClr val="bg1"/>
              </a:solidFill>
              <a:latin typeface="黑体" panose="02010609060101010101" charset="-122"/>
              <a:ea typeface="黑体" panose="02010609060101010101" charset="-122"/>
              <a:cs typeface="黑体" panose="02010609060101010101" charset="-122"/>
            </a:endParaRPr>
          </a:p>
        </p:txBody>
      </p:sp>
      <p:sp>
        <p:nvSpPr>
          <p:cNvPr id="22" name="文本框 21"/>
          <p:cNvSpPr txBox="1"/>
          <p:nvPr userDrawn="1"/>
        </p:nvSpPr>
        <p:spPr>
          <a:xfrm>
            <a:off x="328226" y="71101"/>
            <a:ext cx="3783330" cy="337185"/>
          </a:xfrm>
          <a:prstGeom prst="rect">
            <a:avLst/>
          </a:prstGeom>
          <a:noFill/>
        </p:spPr>
        <p:txBody>
          <a:bodyPr wrap="none" rtlCol="0">
            <a:spAutoFit/>
          </a:bodyPr>
          <a:lstStyle/>
          <a:p>
            <a:r>
              <a:rPr lang="en-US" altLang="zh-CN" sz="1600" b="1" dirty="0">
                <a:solidFill>
                  <a:schemeClr val="bg1"/>
                </a:solidFill>
                <a:latin typeface="黑体" panose="02010609060101010101" charset="-122"/>
                <a:ea typeface="黑体" panose="02010609060101010101" charset="-122"/>
                <a:cs typeface="黑体" panose="02010609060101010101" charset="-122"/>
              </a:rPr>
              <a:t>&lt;&lt;&lt;&lt;&lt;&lt;&lt;&lt;&lt;&lt;&lt;&lt;&lt;&lt;&lt;&lt;&lt;&lt;&lt;&lt;&lt;&lt;&lt;&lt;&lt;&lt;&lt;&lt;&lt;&lt;&lt;&lt;&lt;&lt;&lt;</a:t>
            </a:r>
            <a:endParaRPr lang="en-US" altLang="zh-CN" sz="1600" b="1" dirty="0">
              <a:solidFill>
                <a:schemeClr val="bg1"/>
              </a:solidFill>
              <a:latin typeface="黑体" panose="02010609060101010101" charset="-122"/>
              <a:ea typeface="黑体" panose="02010609060101010101" charset="-122"/>
              <a:cs typeface="黑体" panose="02010609060101010101" charset="-122"/>
            </a:endParaRPr>
          </a:p>
        </p:txBody>
      </p:sp>
      <p:cxnSp>
        <p:nvCxnSpPr>
          <p:cNvPr id="13" name="直接连接符 12"/>
          <p:cNvCxnSpPr>
            <a:stCxn id="22" idx="3"/>
          </p:cNvCxnSpPr>
          <p:nvPr userDrawn="1"/>
        </p:nvCxnSpPr>
        <p:spPr>
          <a:xfrm>
            <a:off x="4111353" y="240081"/>
            <a:ext cx="56155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userDrawn="1"/>
        </p:nvCxnSpPr>
        <p:spPr>
          <a:xfrm flipV="1">
            <a:off x="619135" y="6597702"/>
            <a:ext cx="11344264" cy="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userDrawn="1"/>
        </p:nvCxnSpPr>
        <p:spPr>
          <a:xfrm>
            <a:off x="11963400" y="209600"/>
            <a:ext cx="0" cy="638810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矩形 28"/>
          <p:cNvSpPr/>
          <p:nvPr userDrawn="1"/>
        </p:nvSpPr>
        <p:spPr>
          <a:xfrm>
            <a:off x="256277" y="1911768"/>
            <a:ext cx="11618616" cy="36066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65">
              <a:solidFill>
                <a:schemeClr val="tx1">
                  <a:lumMod val="75000"/>
                  <a:lumOff val="25000"/>
                </a:schemeClr>
              </a:solidFill>
              <a:cs typeface="黑体" panose="02010609060101010101"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黑体" panose="02010609060101010101" charset="-122"/>
          <a:ea typeface="黑体" panose="02010609060101010101" charset="-122"/>
          <a:cs typeface="黑体" panose="02010609060101010101" charset="-122"/>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黑体" panose="02010609060101010101" charset="-122"/>
          <a:ea typeface="黑体" panose="02010609060101010101" charset="-122"/>
          <a:cs typeface="黑体" panose="02010609060101010101"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黑体" panose="02010609060101010101" charset="-122"/>
          <a:ea typeface="黑体" panose="02010609060101010101" charset="-122"/>
          <a:cs typeface="黑体" panose="02010609060101010101" charset="-122"/>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黑体" panose="02010609060101010101" charset="-122"/>
          <a:ea typeface="黑体" panose="02010609060101010101" charset="-122"/>
          <a:cs typeface="黑体" panose="02010609060101010101" charset="-122"/>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2F2A2A96-E392-4BD4-96F4-45C159C7CA26}"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6E02081A-7E68-44F2-A99E-F075D941C59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lgn="l" defTabSz="914400" rtl="0" eaLnBrk="1" latinLnBrk="0" hangingPunct="1">
        <a:lnSpc>
          <a:spcPct val="90000"/>
        </a:lnSpc>
        <a:spcBef>
          <a:spcPct val="0"/>
        </a:spcBef>
        <a:buNone/>
        <a:defRPr sz="4400" kern="1200">
          <a:solidFill>
            <a:schemeClr val="tx1"/>
          </a:solidFill>
          <a:latin typeface="黑体" panose="02010609060101010101" charset="-122"/>
          <a:ea typeface="黑体" panose="02010609060101010101" charset="-122"/>
          <a:cs typeface="黑体" panose="02010609060101010101" charset="-122"/>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黑体" panose="02010609060101010101" charset="-122"/>
          <a:ea typeface="黑体" panose="02010609060101010101" charset="-122"/>
          <a:cs typeface="黑体" panose="02010609060101010101"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黑体" panose="02010609060101010101" charset="-122"/>
          <a:ea typeface="黑体" panose="02010609060101010101" charset="-122"/>
          <a:cs typeface="黑体" panose="02010609060101010101" charset="-122"/>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黑体" panose="02010609060101010101" charset="-122"/>
          <a:ea typeface="黑体" panose="02010609060101010101" charset="-122"/>
          <a:cs typeface="黑体" panose="02010609060101010101" charset="-122"/>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23.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24.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image" Target="../media/image11.png"/><Relationship Id="rId1" Type="http://schemas.openxmlformats.org/officeDocument/2006/relationships/tags" Target="../tags/tag25.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image" Target="../media/image12.emf"/><Relationship Id="rId1" Type="http://schemas.openxmlformats.org/officeDocument/2006/relationships/tags" Target="../tags/tag26.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image" Target="../media/image13.png"/><Relationship Id="rId1" Type="http://schemas.openxmlformats.org/officeDocument/2006/relationships/tags" Target="../tags/tag27.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28.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29.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30.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31.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9.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32.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image" Target="../media/image10.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33.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34.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35.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36.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37.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38.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image" Target="../media/image10.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3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40.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41.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42.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43.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44.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45.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image" Target="../media/image14.emf"/><Relationship Id="rId1" Type="http://schemas.openxmlformats.org/officeDocument/2006/relationships/tags" Target="../tags/tag46.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47.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48.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image" Target="../media/image15.emf"/><Relationship Id="rId1" Type="http://schemas.openxmlformats.org/officeDocument/2006/relationships/tags" Target="../tags/tag49.xml"/></Relationships>
</file>

<file path=ppt/slides/_rels/slide4.xml.rels><?xml version="1.0" encoding="UTF-8" standalone="yes"?>
<Relationships xmlns="http://schemas.openxmlformats.org/package/2006/relationships"><Relationship Id="rId9" Type="http://schemas.openxmlformats.org/officeDocument/2006/relationships/tags" Target="../tags/tag11.xml"/><Relationship Id="rId8" Type="http://schemas.openxmlformats.org/officeDocument/2006/relationships/tags" Target="../tags/tag10.xml"/><Relationship Id="rId7" Type="http://schemas.openxmlformats.org/officeDocument/2006/relationships/tags" Target="../tags/tag9.xml"/><Relationship Id="rId6" Type="http://schemas.openxmlformats.org/officeDocument/2006/relationships/tags" Target="../tags/tag8.xml"/><Relationship Id="rId5" Type="http://schemas.openxmlformats.org/officeDocument/2006/relationships/tags" Target="../tags/tag7.xml"/><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tags" Target="../tags/tag4.xml"/><Relationship Id="rId17" Type="http://schemas.openxmlformats.org/officeDocument/2006/relationships/slideLayout" Target="../slideLayouts/slideLayout13.xml"/><Relationship Id="rId16" Type="http://schemas.openxmlformats.org/officeDocument/2006/relationships/tags" Target="../tags/tag18.xml"/><Relationship Id="rId15" Type="http://schemas.openxmlformats.org/officeDocument/2006/relationships/tags" Target="../tags/tag17.xml"/><Relationship Id="rId14" Type="http://schemas.openxmlformats.org/officeDocument/2006/relationships/tags" Target="../tags/tag16.xml"/><Relationship Id="rId13" Type="http://schemas.openxmlformats.org/officeDocument/2006/relationships/tags" Target="../tags/tag15.xml"/><Relationship Id="rId12" Type="http://schemas.openxmlformats.org/officeDocument/2006/relationships/tags" Target="../tags/tag14.xml"/><Relationship Id="rId11" Type="http://schemas.openxmlformats.org/officeDocument/2006/relationships/tags" Target="../tags/tag13.xml"/><Relationship Id="rId10" Type="http://schemas.openxmlformats.org/officeDocument/2006/relationships/tags" Target="../tags/tag12.xml"/><Relationship Id="rId1" Type="http://schemas.openxmlformats.org/officeDocument/2006/relationships/image" Target="../media/image9.jpeg"/></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50.xml"/></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51.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52.xml"/></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53.xml"/></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54.xml"/></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55.xml"/></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56.xml"/></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57.xml"/></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58.xml"/></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59.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19.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60.xml"/></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61.xml"/></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62.xml"/></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image" Target="../media/image16.emf"/><Relationship Id="rId1" Type="http://schemas.openxmlformats.org/officeDocument/2006/relationships/tags" Target="../tags/tag63.xml"/></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64.xml"/></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65.xml"/></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66.xml"/></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67.xml"/></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20.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2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2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18" name="组合 17"/>
          <p:cNvGrpSpPr/>
          <p:nvPr/>
        </p:nvGrpSpPr>
        <p:grpSpPr>
          <a:xfrm>
            <a:off x="3898265" y="4256504"/>
            <a:ext cx="2689860" cy="566420"/>
            <a:chOff x="8046" y="6890"/>
            <a:chExt cx="3107" cy="892"/>
          </a:xfrm>
        </p:grpSpPr>
        <p:sp>
          <p:nvSpPr>
            <p:cNvPr id="4" name="圆角矩形 3"/>
            <p:cNvSpPr/>
            <p:nvPr/>
          </p:nvSpPr>
          <p:spPr>
            <a:xfrm>
              <a:off x="8046" y="6890"/>
              <a:ext cx="3107" cy="892"/>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7" name="文本框 16"/>
            <p:cNvSpPr txBox="1"/>
            <p:nvPr/>
          </p:nvSpPr>
          <p:spPr>
            <a:xfrm>
              <a:off x="8124" y="7004"/>
              <a:ext cx="2951" cy="725"/>
            </a:xfrm>
            <a:prstGeom prst="rect">
              <a:avLst/>
            </a:prstGeom>
            <a:noFill/>
          </p:spPr>
          <p:txBody>
            <a:bodyPr wrap="square" rtlCol="0">
              <a:spAutoFit/>
            </a:bodyPr>
            <a:lstStyle/>
            <a:p>
              <a:pPr algn="ctr"/>
              <a:r>
                <a:rPr lang="zh-CN" altLang="en-US" sz="2400" dirty="0">
                  <a:solidFill>
                    <a:schemeClr val="bg1"/>
                  </a:solidFill>
                  <a:latin typeface="黑体" panose="02010609060101010101" charset="-122"/>
                  <a:ea typeface="黑体" panose="02010609060101010101" charset="-122"/>
                  <a:cs typeface="黑体" panose="02010609060101010101" charset="-122"/>
                </a:rPr>
                <a:t>中南大学出版社</a:t>
              </a:r>
              <a:endParaRPr lang="zh-CN" altLang="en-US" sz="2400" dirty="0">
                <a:solidFill>
                  <a:schemeClr val="bg1"/>
                </a:solidFill>
                <a:latin typeface="黑体" panose="02010609060101010101" charset="-122"/>
                <a:ea typeface="黑体" panose="02010609060101010101" charset="-122"/>
                <a:cs typeface="黑体" panose="02010609060101010101" charset="-122"/>
              </a:endParaRPr>
            </a:p>
          </p:txBody>
        </p:sp>
      </p:grpSp>
      <p:sp>
        <p:nvSpPr>
          <p:cNvPr id="2" name="文本框 1"/>
          <p:cNvSpPr txBox="1"/>
          <p:nvPr/>
        </p:nvSpPr>
        <p:spPr>
          <a:xfrm>
            <a:off x="1887220" y="629285"/>
            <a:ext cx="6711950" cy="2861310"/>
          </a:xfrm>
          <a:prstGeom prst="rect">
            <a:avLst/>
          </a:prstGeom>
          <a:noFill/>
        </p:spPr>
        <p:txBody>
          <a:bodyPr wrap="square" rtlCol="0">
            <a:noAutofit/>
          </a:bodyPr>
          <a:p>
            <a:pPr algn="ctr">
              <a:lnSpc>
                <a:spcPct val="150000"/>
              </a:lnSpc>
            </a:pPr>
            <a:r>
              <a:rPr lang="zh-CN" altLang="en-US" sz="7200" b="1" dirty="0" smtClean="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rPr>
              <a:t>康复医学概论</a:t>
            </a:r>
            <a:r>
              <a:rPr lang="zh-CN" altLang="en-US" sz="4000" b="1" dirty="0" smtClean="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rPr>
              <a:t>（第二版）</a:t>
            </a:r>
            <a:endParaRPr lang="zh-CN" altLang="en-US" sz="4000" b="1" dirty="0" smtClean="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4" y="130325"/>
            <a:ext cx="3666914" cy="954107"/>
          </a:xfrm>
          <a:prstGeom prst="rect">
            <a:avLst/>
          </a:prstGeom>
          <a:noFill/>
          <a:ln w="9525">
            <a:noFill/>
            <a:miter lim="800000"/>
          </a:ln>
        </p:spPr>
        <p:txBody>
          <a:bodyPr wrap="square">
            <a:spAutoFit/>
          </a:bodyPr>
          <a:lstStyle/>
          <a:p>
            <a:pPr algn="ctr" latinLnBrk="1"/>
            <a:r>
              <a:rPr lang="zh-CN" altLang="en-US" sz="2800" b="1" dirty="0">
                <a:solidFill>
                  <a:srgbClr val="0070C0"/>
                </a:solidFill>
                <a:latin typeface="Calibri" panose="020F0502020204030204" pitchFamily="34" charset="0"/>
                <a:ea typeface="微软雅黑" panose="020B0503020204020204" charset="-122"/>
              </a:rPr>
              <a:t>二</a:t>
            </a:r>
            <a:r>
              <a:rPr lang="zh-CN" altLang="zh-CN" sz="2800" b="1" dirty="0">
                <a:solidFill>
                  <a:srgbClr val="0070C0"/>
                </a:solidFill>
                <a:latin typeface="Calibri" panose="020F0502020204030204" pitchFamily="34" charset="0"/>
                <a:ea typeface="微软雅黑" panose="020B0503020204020204" charset="-122"/>
              </a:rPr>
              <a:t>、</a:t>
            </a:r>
            <a:r>
              <a:rPr lang="zh-CN" altLang="en-US" sz="2800" b="1" dirty="0">
                <a:solidFill>
                  <a:srgbClr val="FF7F7F"/>
                </a:solidFill>
                <a:latin typeface="微软雅黑" panose="020B0503020204020204" charset="-122"/>
                <a:ea typeface="微软雅黑" panose="020B0503020204020204" charset="-122"/>
              </a:rPr>
              <a:t> </a:t>
            </a:r>
            <a:r>
              <a:rPr lang="zh-CN" altLang="en-US" sz="2800" b="1" dirty="0">
                <a:solidFill>
                  <a:srgbClr val="0070C0"/>
                </a:solidFill>
                <a:latin typeface="Calibri" panose="020F0502020204030204" pitchFamily="34" charset="0"/>
                <a:ea typeface="微软雅黑" panose="020B0503020204020204" charset="-122"/>
              </a:rPr>
              <a:t>全面康复</a:t>
            </a:r>
            <a:endParaRPr lang="zh-CN" altLang="zh-CN" sz="2800" b="1" dirty="0">
              <a:solidFill>
                <a:srgbClr val="0070C0"/>
              </a:solidFill>
              <a:latin typeface="Calibri" panose="020F0502020204030204" pitchFamily="34" charset="0"/>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7" name="文本框 19"/>
          <p:cNvSpPr txBox="1">
            <a:spLocks noChangeArrowheads="1"/>
          </p:cNvSpPr>
          <p:nvPr/>
        </p:nvSpPr>
        <p:spPr bwMode="auto">
          <a:xfrm>
            <a:off x="782857" y="3660895"/>
            <a:ext cx="10387012" cy="719556"/>
          </a:xfrm>
          <a:prstGeom prst="rect">
            <a:avLst/>
          </a:prstGeom>
          <a:noFill/>
          <a:ln w="9525">
            <a:noFill/>
            <a:miter lim="800000"/>
          </a:ln>
        </p:spPr>
        <p:txBody>
          <a:bodyPr wrap="square">
            <a:spAutoFit/>
          </a:bodyPr>
          <a:lstStyle/>
          <a:p>
            <a:pPr indent="355600" eaLnBrk="1" latinLnBrk="1" hangingPunct="1">
              <a:lnSpc>
                <a:spcPct val="200000"/>
              </a:lnSpc>
              <a:buFont typeface="Arial" panose="020B0604020202020204" pitchFamily="34" charset="0"/>
              <a:buNone/>
            </a:pPr>
            <a:r>
              <a:rPr lang="en-US" altLang="zh-CN" sz="2400" b="1" dirty="0">
                <a:solidFill>
                  <a:srgbClr val="2394CD"/>
                </a:solidFill>
                <a:latin typeface="微软雅黑" panose="020B0503020204020204" charset="-122"/>
                <a:ea typeface="微软雅黑" panose="020B0503020204020204" charset="-122"/>
              </a:rPr>
              <a:t>  </a:t>
            </a:r>
            <a:endParaRPr lang="zh-CN" altLang="en-US" sz="2400" dirty="0">
              <a:solidFill>
                <a:srgbClr val="00091A"/>
              </a:solidFill>
              <a:latin typeface="微软雅黑" panose="020B0503020204020204" charset="-122"/>
              <a:ea typeface="微软雅黑" panose="020B0503020204020204" charset="-122"/>
            </a:endParaRPr>
          </a:p>
        </p:txBody>
      </p:sp>
      <p:sp>
        <p:nvSpPr>
          <p:cNvPr id="2" name="TextBox 5"/>
          <p:cNvSpPr txBox="1">
            <a:spLocks noChangeArrowheads="1"/>
          </p:cNvSpPr>
          <p:nvPr/>
        </p:nvSpPr>
        <p:spPr bwMode="auto">
          <a:xfrm>
            <a:off x="808008" y="1836784"/>
            <a:ext cx="10361861" cy="3228897"/>
          </a:xfrm>
          <a:prstGeom prst="rect">
            <a:avLst/>
          </a:prstGeom>
          <a:noFill/>
          <a:ln w="9525">
            <a:solidFill>
              <a:srgbClr val="00B0F0"/>
            </a:solidFill>
            <a:miter lim="800000"/>
          </a:ln>
        </p:spPr>
        <p:txBody>
          <a:bodyPr wrap="square">
            <a:spAutoFit/>
          </a:bodyPr>
          <a:lstStyle/>
          <a:p>
            <a:r>
              <a:rPr lang="en-US" altLang="zh-CN" b="1" dirty="0">
                <a:solidFill>
                  <a:srgbClr val="7F7F7F"/>
                </a:solidFill>
                <a:latin typeface="微软雅黑" panose="020B0503020204020204" charset="-122"/>
                <a:ea typeface="微软雅黑" panose="020B0503020204020204" charset="-122"/>
              </a:rPr>
              <a:t>(</a:t>
            </a:r>
            <a:r>
              <a:rPr lang="zh-CN" altLang="en-US" b="1" dirty="0">
                <a:solidFill>
                  <a:srgbClr val="7F7F7F"/>
                </a:solidFill>
                <a:latin typeface="微软雅黑" panose="020B0503020204020204" charset="-122"/>
                <a:ea typeface="微软雅黑" panose="020B0503020204020204" charset="-122"/>
              </a:rPr>
              <a:t>二</a:t>
            </a:r>
            <a:r>
              <a:rPr lang="en-US" altLang="zh-CN" b="1" dirty="0">
                <a:solidFill>
                  <a:srgbClr val="7F7F7F"/>
                </a:solidFill>
                <a:latin typeface="微软雅黑" panose="020B0503020204020204" charset="-122"/>
                <a:ea typeface="微软雅黑" panose="020B0503020204020204" charset="-122"/>
              </a:rPr>
              <a:t>)</a:t>
            </a:r>
            <a:r>
              <a:rPr lang="zh-CN" altLang="en-US" b="1" dirty="0">
                <a:solidFill>
                  <a:srgbClr val="7F7F7F"/>
                </a:solidFill>
                <a:latin typeface="微软雅黑" panose="020B0503020204020204" charset="-122"/>
                <a:ea typeface="微软雅黑" panose="020B0503020204020204" charset="-122"/>
              </a:rPr>
              <a:t>全面康复的内容</a:t>
            </a:r>
            <a:endParaRPr lang="en-US" altLang="zh-CN" b="1" dirty="0">
              <a:solidFill>
                <a:srgbClr val="7F7F7F"/>
              </a:solidFill>
              <a:latin typeface="微软雅黑" panose="020B0503020204020204" charset="-122"/>
              <a:ea typeface="微软雅黑" panose="020B0503020204020204" charset="-122"/>
            </a:endParaRPr>
          </a:p>
          <a:p>
            <a:pPr>
              <a:lnSpc>
                <a:spcPct val="150000"/>
              </a:lnSpc>
            </a:pPr>
            <a:r>
              <a:rPr lang="zh-CN" altLang="en-US" b="1" dirty="0">
                <a:solidFill>
                  <a:srgbClr val="7F7F7F"/>
                </a:solidFill>
                <a:latin typeface="微软雅黑" panose="020B0503020204020204" charset="-122"/>
                <a:ea typeface="微软雅黑" panose="020B0503020204020204" charset="-122"/>
              </a:rPr>
              <a:t>     全面康复的内容包括医学康复、教育康复、职业康复、社会康复等。</a:t>
            </a:r>
            <a:endParaRPr lang="en-US" altLang="zh-CN" b="1" dirty="0">
              <a:solidFill>
                <a:srgbClr val="7F7F7F"/>
              </a:solidFill>
              <a:latin typeface="微软雅黑" panose="020B0503020204020204" charset="-122"/>
              <a:ea typeface="微软雅黑" panose="020B0503020204020204" charset="-122"/>
            </a:endParaRPr>
          </a:p>
          <a:p>
            <a:pPr>
              <a:lnSpc>
                <a:spcPct val="150000"/>
              </a:lnSpc>
            </a:pPr>
            <a:endParaRPr lang="en-US" altLang="zh-CN" b="1" dirty="0">
              <a:solidFill>
                <a:srgbClr val="7F7F7F"/>
              </a:solidFill>
              <a:latin typeface="微软雅黑" panose="020B0503020204020204" charset="-122"/>
              <a:ea typeface="微软雅黑" panose="020B0503020204020204" charset="-122"/>
            </a:endParaRPr>
          </a:p>
          <a:p>
            <a:pPr>
              <a:lnSpc>
                <a:spcPct val="150000"/>
              </a:lnSpc>
            </a:pPr>
            <a:r>
              <a:rPr lang="en-US" altLang="zh-CN" dirty="0">
                <a:solidFill>
                  <a:srgbClr val="7F7F7F"/>
                </a:solidFill>
                <a:latin typeface="微软雅黑" panose="020B0503020204020204" charset="-122"/>
                <a:ea typeface="微软雅黑" panose="020B0503020204020204" charset="-122"/>
              </a:rPr>
              <a:t>3.</a:t>
            </a:r>
            <a:r>
              <a:rPr lang="zh-CN" altLang="en-US" dirty="0">
                <a:solidFill>
                  <a:srgbClr val="7F7F7F"/>
                </a:solidFill>
                <a:latin typeface="微软雅黑" panose="020B0503020204020204" charset="-122"/>
                <a:ea typeface="微软雅黑" panose="020B0503020204020204" charset="-122"/>
              </a:rPr>
              <a:t>职业康复（</a:t>
            </a:r>
            <a:r>
              <a:rPr lang="en-US" altLang="zh-CN" dirty="0">
                <a:solidFill>
                  <a:srgbClr val="7F7F7F"/>
                </a:solidFill>
                <a:latin typeface="微软雅黑" panose="020B0503020204020204" charset="-122"/>
                <a:ea typeface="微软雅黑" panose="020B0503020204020204" charset="-122"/>
              </a:rPr>
              <a:t>vocational  </a:t>
            </a:r>
            <a:r>
              <a:rPr lang="en-US" altLang="zh-CN" dirty="0" err="1">
                <a:solidFill>
                  <a:srgbClr val="7F7F7F"/>
                </a:solidFill>
                <a:latin typeface="微软雅黑" panose="020B0503020204020204" charset="-122"/>
                <a:ea typeface="微软雅黑" panose="020B0503020204020204" charset="-122"/>
              </a:rPr>
              <a:t>rhabilitation</a:t>
            </a:r>
            <a:r>
              <a:rPr lang="zh-CN" altLang="en-US" dirty="0">
                <a:solidFill>
                  <a:srgbClr val="7F7F7F"/>
                </a:solidFill>
                <a:latin typeface="微软雅黑" panose="020B0503020204020204" charset="-122"/>
                <a:ea typeface="微软雅黑" panose="020B0503020204020204" charset="-122"/>
              </a:rPr>
              <a:t>）  职业康复是帮助残疾人选择、提高适合自身特点的职业就业能力，获得就业机会的过程。</a:t>
            </a:r>
            <a:endParaRPr lang="en-US" altLang="zh-CN" dirty="0">
              <a:solidFill>
                <a:srgbClr val="7F7F7F"/>
              </a:solidFill>
              <a:latin typeface="微软雅黑" panose="020B0503020204020204" charset="-122"/>
              <a:ea typeface="微软雅黑" panose="020B0503020204020204" charset="-122"/>
            </a:endParaRPr>
          </a:p>
          <a:p>
            <a:pPr>
              <a:lnSpc>
                <a:spcPct val="150000"/>
              </a:lnSpc>
            </a:pPr>
            <a:r>
              <a:rPr lang="en-US" altLang="zh-CN" dirty="0">
                <a:solidFill>
                  <a:srgbClr val="7F7F7F"/>
                </a:solidFill>
                <a:latin typeface="微软雅黑" panose="020B0503020204020204" charset="-122"/>
                <a:ea typeface="微软雅黑" panose="020B0503020204020204" charset="-122"/>
              </a:rPr>
              <a:t>4.</a:t>
            </a:r>
            <a:r>
              <a:rPr lang="zh-CN" altLang="en-US" dirty="0">
                <a:solidFill>
                  <a:srgbClr val="7F7F7F"/>
                </a:solidFill>
                <a:latin typeface="微软雅黑" panose="020B0503020204020204" charset="-122"/>
                <a:ea typeface="微软雅黑" panose="020B0503020204020204" charset="-122"/>
              </a:rPr>
              <a:t>社会康复（</a:t>
            </a:r>
            <a:r>
              <a:rPr lang="en-US" altLang="zh-CN" dirty="0">
                <a:solidFill>
                  <a:srgbClr val="7F7F7F"/>
                </a:solidFill>
                <a:latin typeface="微软雅黑" panose="020B0503020204020204" charset="-122"/>
                <a:ea typeface="微软雅黑" panose="020B0503020204020204" charset="-122"/>
              </a:rPr>
              <a:t>social </a:t>
            </a:r>
            <a:r>
              <a:rPr lang="en-US" altLang="zh-CN" dirty="0" err="1">
                <a:solidFill>
                  <a:srgbClr val="7F7F7F"/>
                </a:solidFill>
                <a:latin typeface="微软雅黑" panose="020B0503020204020204" charset="-122"/>
                <a:ea typeface="微软雅黑" panose="020B0503020204020204" charset="-122"/>
              </a:rPr>
              <a:t>rhabilitation</a:t>
            </a:r>
            <a:r>
              <a:rPr lang="zh-CN" altLang="en-US" dirty="0">
                <a:solidFill>
                  <a:srgbClr val="7F7F7F"/>
                </a:solidFill>
                <a:latin typeface="微软雅黑" panose="020B0503020204020204" charset="-122"/>
                <a:ea typeface="微软雅黑" panose="020B0503020204020204" charset="-122"/>
              </a:rPr>
              <a:t>）  社会康复是指从社会的角度，采取各种有效措施为残疾人创造一种适合其生存、创造、发展、实现自身价值的环境，并使残疾人享受与健全人同等的权利，达到全面参与社会生活的目的。</a:t>
            </a:r>
            <a:endParaRPr lang="zh-CN" altLang="en-US" dirty="0">
              <a:solidFill>
                <a:srgbClr val="7F7F7F"/>
              </a:solidFill>
              <a:latin typeface="微软雅黑" panose="020B0503020204020204" charset="-122"/>
              <a:ea typeface="微软雅黑" panose="020B0503020204020204" charset="-122"/>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28917"/>
            <a:ext cx="10564260" cy="5543549"/>
          </a:xfrm>
          <a:prstGeom prst="rect">
            <a:avLst/>
          </a:prstGeom>
        </p:spPr>
      </p:pic>
      <p:sp>
        <p:nvSpPr>
          <p:cNvPr id="4" name="矩形 3"/>
          <p:cNvSpPr/>
          <p:nvPr/>
        </p:nvSpPr>
        <p:spPr>
          <a:xfrm>
            <a:off x="1884965" y="2413337"/>
            <a:ext cx="8422070" cy="1015663"/>
          </a:xfrm>
          <a:prstGeom prst="rect">
            <a:avLst/>
          </a:prstGeom>
          <a:noFill/>
          <a:ln>
            <a:noFill/>
          </a:ln>
        </p:spPr>
        <p:txBody>
          <a:bodyPr wrap="square" rtlCol="0" anchor="t">
            <a:spAutoFit/>
          </a:bodyPr>
          <a:lstStyle/>
          <a:p>
            <a:pPr algn="ctr"/>
            <a:r>
              <a:rPr lang="zh-CN" altLang="zh-CN" sz="6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任务</a:t>
            </a:r>
            <a:r>
              <a:rPr lang="zh-CN" altLang="en-US" sz="6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二</a:t>
            </a:r>
            <a:r>
              <a:rPr lang="en-US" altLang="zh-CN" sz="6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a:t>
            </a:r>
            <a:r>
              <a:rPr lang="zh-CN" altLang="zh-CN" sz="6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康复</a:t>
            </a:r>
            <a:r>
              <a:rPr lang="zh-CN" altLang="en-US" sz="6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医学</a:t>
            </a:r>
            <a:r>
              <a:rPr lang="zh-CN" altLang="zh-CN" sz="6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的概念</a:t>
            </a:r>
            <a:endParaRPr lang="zh-CN" altLang="en-US" sz="6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4" y="130325"/>
            <a:ext cx="3666914" cy="954107"/>
          </a:xfrm>
          <a:prstGeom prst="rect">
            <a:avLst/>
          </a:prstGeom>
          <a:noFill/>
          <a:ln w="9525">
            <a:noFill/>
            <a:miter lim="800000"/>
          </a:ln>
        </p:spPr>
        <p:txBody>
          <a:bodyPr wrap="square">
            <a:spAutoFit/>
          </a:bodyPr>
          <a:lstStyle/>
          <a:p>
            <a:pPr algn="ctr" latinLnBrk="1"/>
            <a:r>
              <a:rPr lang="zh-CN" altLang="zh-CN" sz="2800" b="1" dirty="0">
                <a:solidFill>
                  <a:srgbClr val="0070C0"/>
                </a:solidFill>
                <a:latin typeface="Calibri" panose="020F0502020204030204" pitchFamily="34" charset="0"/>
                <a:ea typeface="微软雅黑" panose="020B0503020204020204" charset="-122"/>
              </a:rPr>
              <a:t>一、</a:t>
            </a:r>
            <a:r>
              <a:rPr lang="zh-CN" altLang="en-US" sz="2800" b="1" dirty="0">
                <a:solidFill>
                  <a:srgbClr val="0070C0"/>
                </a:solidFill>
                <a:latin typeface="Calibri" panose="020F0502020204030204" pitchFamily="34" charset="0"/>
                <a:ea typeface="微软雅黑" panose="020B0503020204020204" charset="-122"/>
              </a:rPr>
              <a:t>康复医学的定义</a:t>
            </a:r>
            <a:endParaRPr lang="zh-CN" altLang="zh-CN" sz="2800" b="1" dirty="0">
              <a:solidFill>
                <a:srgbClr val="0070C0"/>
              </a:solidFill>
              <a:latin typeface="Calibri" panose="020F0502020204030204" pitchFamily="34" charset="0"/>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6" name="文本框 18"/>
          <p:cNvSpPr txBox="1">
            <a:spLocks noChangeArrowheads="1"/>
          </p:cNvSpPr>
          <p:nvPr/>
        </p:nvSpPr>
        <p:spPr bwMode="auto">
          <a:xfrm>
            <a:off x="1022131" y="1904890"/>
            <a:ext cx="9942183" cy="2249334"/>
          </a:xfrm>
          <a:prstGeom prst="rect">
            <a:avLst/>
          </a:prstGeom>
          <a:noFill/>
          <a:ln w="9525">
            <a:noFill/>
            <a:miter lim="800000"/>
          </a:ln>
        </p:spPr>
        <p:txBody>
          <a:bodyPr wrap="square">
            <a:spAutoFit/>
          </a:bodyPr>
          <a:lstStyle/>
          <a:p>
            <a:pPr>
              <a:lnSpc>
                <a:spcPct val="150000"/>
              </a:lnSpc>
              <a:spcBef>
                <a:spcPct val="20000"/>
              </a:spcBef>
              <a:buClr>
                <a:schemeClr val="hlink"/>
              </a:buClr>
              <a:buFont typeface="Wingdings" panose="05000000000000000000" pitchFamily="2" charset="2"/>
              <a:buNone/>
            </a:pPr>
            <a:r>
              <a:rPr lang="en-US" altLang="zh-CN" sz="2400" b="1" dirty="0">
                <a:solidFill>
                  <a:srgbClr val="7F7F7F"/>
                </a:solidFill>
                <a:latin typeface="微软雅黑" panose="020B0503020204020204" charset="-122"/>
                <a:ea typeface="微软雅黑" panose="020B0503020204020204" charset="-122"/>
              </a:rPr>
              <a:t> </a:t>
            </a:r>
            <a:r>
              <a:rPr lang="zh-CN" altLang="en-US" sz="2400" b="1" dirty="0">
                <a:solidFill>
                  <a:srgbClr val="7F7F7F"/>
                </a:solidFill>
                <a:latin typeface="微软雅黑" panose="020B0503020204020204" charset="-122"/>
                <a:ea typeface="微软雅黑" panose="020B0503020204020204" charset="-122"/>
              </a:rPr>
              <a:t>康复医学（</a:t>
            </a:r>
            <a:r>
              <a:rPr lang="en-US" altLang="zh-CN" sz="2400" b="1" dirty="0">
                <a:solidFill>
                  <a:srgbClr val="7F7F7F"/>
                </a:solidFill>
                <a:latin typeface="微软雅黑" panose="020B0503020204020204" charset="-122"/>
                <a:ea typeface="微软雅黑" panose="020B0503020204020204" charset="-122"/>
              </a:rPr>
              <a:t>rehabilitation medicine</a:t>
            </a:r>
            <a:r>
              <a:rPr lang="zh-CN" altLang="en-US" sz="2400" b="1" dirty="0">
                <a:solidFill>
                  <a:srgbClr val="7F7F7F"/>
                </a:solidFill>
                <a:latin typeface="微软雅黑" panose="020B0503020204020204" charset="-122"/>
                <a:ea typeface="微软雅黑" panose="020B0503020204020204" charset="-122"/>
              </a:rPr>
              <a:t>）是主要利用医学的措施，治疗因外伤或疾病而遗留的功能障碍，并导致生活、工作能力暂时或永久性地减弱或丧失的残疾人，使其功能得到最大程度的恢复，为他们重返社会创造条件的医学学科。</a:t>
            </a:r>
            <a:endParaRPr lang="zh-CN" altLang="en-US" sz="2400" b="1" dirty="0">
              <a:solidFill>
                <a:srgbClr val="0070C0"/>
              </a:solidFill>
              <a:latin typeface="Calibri" panose="020F0502020204030204" pitchFamily="34" charset="0"/>
              <a:ea typeface="微软雅黑" panose="020B0503020204020204" charset="-122"/>
            </a:endParaRPr>
          </a:p>
        </p:txBody>
      </p:sp>
      <p:sp>
        <p:nvSpPr>
          <p:cNvPr id="7" name="文本框 19"/>
          <p:cNvSpPr txBox="1">
            <a:spLocks noChangeArrowheads="1"/>
          </p:cNvSpPr>
          <p:nvPr/>
        </p:nvSpPr>
        <p:spPr bwMode="auto">
          <a:xfrm>
            <a:off x="782857" y="3660895"/>
            <a:ext cx="10387012" cy="719556"/>
          </a:xfrm>
          <a:prstGeom prst="rect">
            <a:avLst/>
          </a:prstGeom>
          <a:noFill/>
          <a:ln w="9525">
            <a:noFill/>
            <a:miter lim="800000"/>
          </a:ln>
        </p:spPr>
        <p:txBody>
          <a:bodyPr wrap="square">
            <a:spAutoFit/>
          </a:bodyPr>
          <a:lstStyle/>
          <a:p>
            <a:pPr indent="355600" eaLnBrk="1" latinLnBrk="1" hangingPunct="1">
              <a:lnSpc>
                <a:spcPct val="200000"/>
              </a:lnSpc>
              <a:buFont typeface="Arial" panose="020B0604020202020204" pitchFamily="34" charset="0"/>
              <a:buNone/>
            </a:pPr>
            <a:r>
              <a:rPr lang="en-US" altLang="zh-CN" sz="2400" b="1" dirty="0">
                <a:solidFill>
                  <a:srgbClr val="2394CD"/>
                </a:solidFill>
                <a:latin typeface="微软雅黑" panose="020B0503020204020204" charset="-122"/>
                <a:ea typeface="微软雅黑" panose="020B0503020204020204" charset="-122"/>
              </a:rPr>
              <a:t>  </a:t>
            </a:r>
            <a:endParaRPr lang="zh-CN" altLang="en-US" sz="2400" dirty="0">
              <a:solidFill>
                <a:srgbClr val="00091A"/>
              </a:solidFill>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3" y="130325"/>
            <a:ext cx="5213133" cy="1384995"/>
          </a:xfrm>
          <a:prstGeom prst="rect">
            <a:avLst/>
          </a:prstGeom>
          <a:noFill/>
          <a:ln w="9525">
            <a:noFill/>
            <a:miter lim="800000"/>
          </a:ln>
        </p:spPr>
        <p:txBody>
          <a:bodyPr wrap="square">
            <a:spAutoFit/>
          </a:bodyPr>
          <a:lstStyle/>
          <a:p>
            <a:pPr algn="ctr" latinLnBrk="1"/>
            <a:r>
              <a:rPr lang="zh-CN" altLang="en-US" sz="2800" b="1" dirty="0">
                <a:solidFill>
                  <a:srgbClr val="0070C0"/>
                </a:solidFill>
                <a:latin typeface="Calibri" panose="020F0502020204030204" pitchFamily="34" charset="0"/>
                <a:ea typeface="微软雅黑" panose="020B0503020204020204" charset="-122"/>
              </a:rPr>
              <a:t>二</a:t>
            </a:r>
            <a:r>
              <a:rPr lang="zh-CN" altLang="zh-CN" sz="2800" b="1" dirty="0">
                <a:solidFill>
                  <a:srgbClr val="0070C0"/>
                </a:solidFill>
                <a:latin typeface="Calibri" panose="020F0502020204030204" pitchFamily="34" charset="0"/>
                <a:ea typeface="微软雅黑" panose="020B0503020204020204" charset="-122"/>
              </a:rPr>
              <a:t>、</a:t>
            </a:r>
            <a:r>
              <a:rPr lang="zh-CN" altLang="en-US" sz="2800" b="1" dirty="0">
                <a:solidFill>
                  <a:srgbClr val="0070C0"/>
                </a:solidFill>
                <a:latin typeface="Calibri" panose="020F0502020204030204" pitchFamily="34" charset="0"/>
                <a:ea typeface="微软雅黑" panose="020B0503020204020204" charset="-122"/>
              </a:rPr>
              <a:t>康复医学的对象、范围</a:t>
            </a:r>
            <a:endParaRPr lang="zh-CN" altLang="en-US" sz="2800" b="1" dirty="0">
              <a:solidFill>
                <a:srgbClr val="0070C0"/>
              </a:solidFill>
              <a:latin typeface="Calibri" panose="020F0502020204030204" pitchFamily="34" charset="0"/>
              <a:ea typeface="微软雅黑" panose="020B0503020204020204" charset="-122"/>
            </a:endParaRPr>
          </a:p>
          <a:p>
            <a:pPr algn="ctr" latinLnBrk="1"/>
            <a:endParaRPr lang="zh-CN" altLang="zh-CN" sz="2800" b="1" dirty="0">
              <a:solidFill>
                <a:srgbClr val="0070C0"/>
              </a:solidFill>
              <a:latin typeface="Calibri" panose="020F0502020204030204" pitchFamily="34" charset="0"/>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6" name="文本框 18"/>
          <p:cNvSpPr txBox="1">
            <a:spLocks noChangeArrowheads="1"/>
          </p:cNvSpPr>
          <p:nvPr/>
        </p:nvSpPr>
        <p:spPr bwMode="auto">
          <a:xfrm>
            <a:off x="1022131" y="1904890"/>
            <a:ext cx="9942183" cy="1216936"/>
          </a:xfrm>
          <a:prstGeom prst="rect">
            <a:avLst/>
          </a:prstGeom>
          <a:noFill/>
          <a:ln w="9525">
            <a:noFill/>
            <a:miter lim="800000"/>
          </a:ln>
        </p:spPr>
        <p:txBody>
          <a:bodyPr wrap="square">
            <a:spAutoFit/>
          </a:bodyPr>
          <a:lstStyle/>
          <a:p>
            <a:pPr>
              <a:lnSpc>
                <a:spcPct val="150000"/>
              </a:lnSpc>
              <a:spcBef>
                <a:spcPct val="20000"/>
              </a:spcBef>
              <a:buClr>
                <a:schemeClr val="hlink"/>
              </a:buClr>
            </a:pPr>
            <a:r>
              <a:rPr lang="en-US" altLang="zh-CN" sz="2400" b="1" dirty="0">
                <a:solidFill>
                  <a:srgbClr val="7F7F7F"/>
                </a:solidFill>
                <a:latin typeface="微软雅黑" panose="020B0503020204020204" charset="-122"/>
                <a:ea typeface="微软雅黑" panose="020B0503020204020204" charset="-122"/>
              </a:rPr>
              <a:t> </a:t>
            </a:r>
            <a:r>
              <a:rPr lang="zh-CN" altLang="en-US" sz="2400" b="1" dirty="0">
                <a:solidFill>
                  <a:srgbClr val="7F7F7F"/>
                </a:solidFill>
                <a:latin typeface="微软雅黑" panose="020B0503020204020204" charset="-122"/>
                <a:ea typeface="微软雅黑" panose="020B0503020204020204" charset="-122"/>
              </a:rPr>
              <a:t>（一）康复医学的对象</a:t>
            </a:r>
            <a:endParaRPr lang="en-US" altLang="zh-CN" sz="2400" b="1" dirty="0">
              <a:solidFill>
                <a:srgbClr val="7F7F7F"/>
              </a:solidFill>
              <a:latin typeface="微软雅黑" panose="020B0503020204020204" charset="-122"/>
              <a:ea typeface="微软雅黑" panose="020B0503020204020204" charset="-122"/>
            </a:endParaRPr>
          </a:p>
          <a:p>
            <a:pPr>
              <a:lnSpc>
                <a:spcPct val="150000"/>
              </a:lnSpc>
              <a:spcBef>
                <a:spcPct val="20000"/>
              </a:spcBef>
              <a:buClr>
                <a:schemeClr val="hlink"/>
              </a:buClr>
              <a:buFont typeface="Wingdings" panose="05000000000000000000" pitchFamily="2" charset="2"/>
              <a:buNone/>
            </a:pPr>
            <a:endParaRPr lang="zh-CN" altLang="en-US" sz="2400" b="1" dirty="0">
              <a:solidFill>
                <a:srgbClr val="0070C0"/>
              </a:solidFill>
              <a:latin typeface="Calibri" panose="020F0502020204030204" pitchFamily="34" charset="0"/>
              <a:ea typeface="微软雅黑" panose="020B0503020204020204" charset="-122"/>
            </a:endParaRPr>
          </a:p>
        </p:txBody>
      </p:sp>
      <p:pic>
        <p:nvPicPr>
          <p:cNvPr id="2" name="Picture 3"/>
          <p:cNvPicPr>
            <a:picLocks noChangeAspect="1" noChangeArrowheads="1"/>
          </p:cNvPicPr>
          <p:nvPr/>
        </p:nvPicPr>
        <p:blipFill>
          <a:blip r:embed="rId2" cstate="print"/>
          <a:srcRect/>
          <a:stretch>
            <a:fillRect/>
          </a:stretch>
        </p:blipFill>
        <p:spPr bwMode="auto">
          <a:xfrm>
            <a:off x="3952155" y="2513358"/>
            <a:ext cx="4535487" cy="3178175"/>
          </a:xfrm>
          <a:prstGeom prst="rect">
            <a:avLst/>
          </a:prstGeom>
          <a:noFill/>
          <a:ln w="9525">
            <a:noFill/>
            <a:miter lim="800000"/>
            <a:headEnd/>
            <a:tailEnd/>
          </a:ln>
          <a:effectLst/>
        </p:spPr>
      </p:pic>
    </p:spTree>
  </p:cSld>
  <p:clrMapOvr>
    <a:masterClrMapping/>
  </p:clrMapOvr>
  <p:transition spd="slow">
    <p:randomBar dir="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3" y="130325"/>
            <a:ext cx="5213133" cy="1384995"/>
          </a:xfrm>
          <a:prstGeom prst="rect">
            <a:avLst/>
          </a:prstGeom>
          <a:noFill/>
          <a:ln w="9525">
            <a:noFill/>
            <a:miter lim="800000"/>
          </a:ln>
        </p:spPr>
        <p:txBody>
          <a:bodyPr wrap="square">
            <a:spAutoFit/>
          </a:bodyPr>
          <a:lstStyle/>
          <a:p>
            <a:pPr algn="ctr" latinLnBrk="1"/>
            <a:r>
              <a:rPr lang="zh-CN" altLang="en-US" sz="2800" b="1" dirty="0">
                <a:solidFill>
                  <a:srgbClr val="0070C0"/>
                </a:solidFill>
                <a:latin typeface="Calibri" panose="020F0502020204030204" pitchFamily="34" charset="0"/>
                <a:ea typeface="微软雅黑" panose="020B0503020204020204" charset="-122"/>
              </a:rPr>
              <a:t>二</a:t>
            </a:r>
            <a:r>
              <a:rPr lang="zh-CN" altLang="zh-CN" sz="2800" b="1" dirty="0">
                <a:solidFill>
                  <a:srgbClr val="0070C0"/>
                </a:solidFill>
                <a:latin typeface="Calibri" panose="020F0502020204030204" pitchFamily="34" charset="0"/>
                <a:ea typeface="微软雅黑" panose="020B0503020204020204" charset="-122"/>
              </a:rPr>
              <a:t>、</a:t>
            </a:r>
            <a:r>
              <a:rPr lang="zh-CN" altLang="en-US" sz="2800" b="1" dirty="0">
                <a:solidFill>
                  <a:srgbClr val="0070C0"/>
                </a:solidFill>
                <a:latin typeface="Calibri" panose="020F0502020204030204" pitchFamily="34" charset="0"/>
                <a:ea typeface="微软雅黑" panose="020B0503020204020204" charset="-122"/>
              </a:rPr>
              <a:t>康复医学的对象、范围</a:t>
            </a:r>
            <a:endParaRPr lang="zh-CN" altLang="en-US" sz="2800" b="1" dirty="0">
              <a:solidFill>
                <a:srgbClr val="0070C0"/>
              </a:solidFill>
              <a:latin typeface="Calibri" panose="020F0502020204030204" pitchFamily="34" charset="0"/>
              <a:ea typeface="微软雅黑" panose="020B0503020204020204" charset="-122"/>
            </a:endParaRPr>
          </a:p>
          <a:p>
            <a:pPr algn="ctr" latinLnBrk="1"/>
            <a:endParaRPr lang="zh-CN" altLang="zh-CN" sz="2800" b="1" dirty="0">
              <a:solidFill>
                <a:srgbClr val="0070C0"/>
              </a:solidFill>
              <a:latin typeface="Calibri" panose="020F0502020204030204" pitchFamily="34" charset="0"/>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6" name="文本框 18"/>
          <p:cNvSpPr txBox="1">
            <a:spLocks noChangeArrowheads="1"/>
          </p:cNvSpPr>
          <p:nvPr/>
        </p:nvSpPr>
        <p:spPr bwMode="auto">
          <a:xfrm>
            <a:off x="1022131" y="1904890"/>
            <a:ext cx="9942183" cy="1216936"/>
          </a:xfrm>
          <a:prstGeom prst="rect">
            <a:avLst/>
          </a:prstGeom>
          <a:noFill/>
          <a:ln w="9525">
            <a:noFill/>
            <a:miter lim="800000"/>
          </a:ln>
        </p:spPr>
        <p:txBody>
          <a:bodyPr wrap="square">
            <a:spAutoFit/>
          </a:bodyPr>
          <a:lstStyle/>
          <a:p>
            <a:pPr>
              <a:lnSpc>
                <a:spcPct val="150000"/>
              </a:lnSpc>
              <a:spcBef>
                <a:spcPct val="20000"/>
              </a:spcBef>
              <a:buClr>
                <a:schemeClr val="hlink"/>
              </a:buClr>
            </a:pPr>
            <a:r>
              <a:rPr lang="en-US" altLang="zh-CN" sz="2400" b="1" dirty="0">
                <a:solidFill>
                  <a:srgbClr val="7F7F7F"/>
                </a:solidFill>
                <a:latin typeface="微软雅黑" panose="020B0503020204020204" charset="-122"/>
                <a:ea typeface="微软雅黑" panose="020B0503020204020204" charset="-122"/>
              </a:rPr>
              <a:t> </a:t>
            </a:r>
            <a:r>
              <a:rPr lang="zh-CN" altLang="en-US" sz="2400" b="1" dirty="0">
                <a:solidFill>
                  <a:srgbClr val="7F7F7F"/>
                </a:solidFill>
                <a:latin typeface="微软雅黑" panose="020B0503020204020204" charset="-122"/>
                <a:ea typeface="微软雅黑" panose="020B0503020204020204" charset="-122"/>
              </a:rPr>
              <a:t>（一）康复医学的对象</a:t>
            </a:r>
            <a:endParaRPr lang="en-US" altLang="zh-CN" sz="2400" b="1" dirty="0">
              <a:solidFill>
                <a:srgbClr val="7F7F7F"/>
              </a:solidFill>
              <a:latin typeface="微软雅黑" panose="020B0503020204020204" charset="-122"/>
              <a:ea typeface="微软雅黑" panose="020B0503020204020204" charset="-122"/>
            </a:endParaRPr>
          </a:p>
          <a:p>
            <a:pPr>
              <a:lnSpc>
                <a:spcPct val="150000"/>
              </a:lnSpc>
              <a:spcBef>
                <a:spcPct val="20000"/>
              </a:spcBef>
              <a:buClr>
                <a:schemeClr val="hlink"/>
              </a:buClr>
              <a:buFont typeface="Wingdings" panose="05000000000000000000" pitchFamily="2" charset="2"/>
              <a:buNone/>
            </a:pPr>
            <a:endParaRPr lang="zh-CN" altLang="en-US" sz="2400" b="1" dirty="0">
              <a:solidFill>
                <a:srgbClr val="0070C0"/>
              </a:solidFill>
              <a:latin typeface="Calibri" panose="020F0502020204030204" pitchFamily="34" charset="0"/>
              <a:ea typeface="微软雅黑" panose="020B0503020204020204" charset="-122"/>
            </a:endParaRPr>
          </a:p>
        </p:txBody>
      </p:sp>
      <p:pic>
        <p:nvPicPr>
          <p:cNvPr id="5" name="Picture 2"/>
          <p:cNvPicPr>
            <a:picLocks noChangeAspect="1" noChangeArrowheads="1"/>
          </p:cNvPicPr>
          <p:nvPr/>
        </p:nvPicPr>
        <p:blipFill>
          <a:blip r:embed="rId2" cstate="print"/>
          <a:srcRect/>
          <a:stretch>
            <a:fillRect/>
          </a:stretch>
        </p:blipFill>
        <p:spPr bwMode="auto">
          <a:xfrm>
            <a:off x="1958780" y="2513358"/>
            <a:ext cx="6192838" cy="2935287"/>
          </a:xfrm>
          <a:prstGeom prst="rect">
            <a:avLst/>
          </a:prstGeom>
          <a:noFill/>
          <a:ln w="9525">
            <a:noFill/>
            <a:miter lim="800000"/>
            <a:headEnd/>
            <a:tailEnd/>
          </a:ln>
          <a:effectLst/>
        </p:spPr>
      </p:pic>
    </p:spTree>
  </p:cSld>
  <p:clrMapOvr>
    <a:masterClrMapping/>
  </p:clrMapOvr>
  <p:transition spd="slow">
    <p:randomBar dir="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3" y="130325"/>
            <a:ext cx="5213133" cy="1384995"/>
          </a:xfrm>
          <a:prstGeom prst="rect">
            <a:avLst/>
          </a:prstGeom>
          <a:noFill/>
          <a:ln w="9525">
            <a:noFill/>
            <a:miter lim="800000"/>
          </a:ln>
        </p:spPr>
        <p:txBody>
          <a:bodyPr wrap="square">
            <a:spAutoFit/>
          </a:bodyPr>
          <a:lstStyle/>
          <a:p>
            <a:pPr algn="ctr" latinLnBrk="1"/>
            <a:r>
              <a:rPr lang="zh-CN" altLang="en-US" sz="2800" b="1" dirty="0">
                <a:solidFill>
                  <a:srgbClr val="0070C0"/>
                </a:solidFill>
                <a:latin typeface="Calibri" panose="020F0502020204030204" pitchFamily="34" charset="0"/>
                <a:ea typeface="微软雅黑" panose="020B0503020204020204" charset="-122"/>
              </a:rPr>
              <a:t>二</a:t>
            </a:r>
            <a:r>
              <a:rPr lang="zh-CN" altLang="zh-CN" sz="2800" b="1" dirty="0">
                <a:solidFill>
                  <a:srgbClr val="0070C0"/>
                </a:solidFill>
                <a:latin typeface="Calibri" panose="020F0502020204030204" pitchFamily="34" charset="0"/>
                <a:ea typeface="微软雅黑" panose="020B0503020204020204" charset="-122"/>
              </a:rPr>
              <a:t>、</a:t>
            </a:r>
            <a:r>
              <a:rPr lang="zh-CN" altLang="en-US" sz="2800" b="1" dirty="0">
                <a:solidFill>
                  <a:srgbClr val="0070C0"/>
                </a:solidFill>
                <a:latin typeface="Calibri" panose="020F0502020204030204" pitchFamily="34" charset="0"/>
                <a:ea typeface="微软雅黑" panose="020B0503020204020204" charset="-122"/>
              </a:rPr>
              <a:t>康复医学的对象、范围</a:t>
            </a:r>
            <a:endParaRPr lang="zh-CN" altLang="en-US" sz="2800" b="1" dirty="0">
              <a:solidFill>
                <a:srgbClr val="0070C0"/>
              </a:solidFill>
              <a:latin typeface="Calibri" panose="020F0502020204030204" pitchFamily="34" charset="0"/>
              <a:ea typeface="微软雅黑" panose="020B0503020204020204" charset="-122"/>
            </a:endParaRPr>
          </a:p>
          <a:p>
            <a:pPr algn="ctr" latinLnBrk="1"/>
            <a:endParaRPr lang="zh-CN" altLang="zh-CN" sz="2800" b="1" dirty="0">
              <a:solidFill>
                <a:srgbClr val="0070C0"/>
              </a:solidFill>
              <a:latin typeface="Calibri" panose="020F0502020204030204" pitchFamily="34" charset="0"/>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6" name="文本框 18"/>
          <p:cNvSpPr txBox="1">
            <a:spLocks noChangeArrowheads="1"/>
          </p:cNvSpPr>
          <p:nvPr/>
        </p:nvSpPr>
        <p:spPr bwMode="auto">
          <a:xfrm>
            <a:off x="1022131" y="1904890"/>
            <a:ext cx="9942183" cy="587340"/>
          </a:xfrm>
          <a:prstGeom prst="rect">
            <a:avLst/>
          </a:prstGeom>
          <a:noFill/>
          <a:ln w="9525">
            <a:noFill/>
            <a:miter lim="800000"/>
          </a:ln>
        </p:spPr>
        <p:txBody>
          <a:bodyPr wrap="square">
            <a:spAutoFit/>
          </a:bodyPr>
          <a:lstStyle/>
          <a:p>
            <a:pPr>
              <a:lnSpc>
                <a:spcPct val="150000"/>
              </a:lnSpc>
              <a:spcBef>
                <a:spcPct val="20000"/>
              </a:spcBef>
              <a:buClr>
                <a:schemeClr val="hlink"/>
              </a:buClr>
            </a:pPr>
            <a:r>
              <a:rPr lang="en-US" altLang="zh-CN" sz="2400" b="1" dirty="0">
                <a:solidFill>
                  <a:srgbClr val="7F7F7F"/>
                </a:solidFill>
                <a:latin typeface="微软雅黑" panose="020B0503020204020204" charset="-122"/>
                <a:ea typeface="微软雅黑" panose="020B0503020204020204" charset="-122"/>
              </a:rPr>
              <a:t> </a:t>
            </a:r>
            <a:r>
              <a:rPr lang="zh-CN" altLang="en-US" sz="2400" b="1" dirty="0">
                <a:solidFill>
                  <a:srgbClr val="7F7F7F"/>
                </a:solidFill>
                <a:latin typeface="微软雅黑" panose="020B0503020204020204" charset="-122"/>
                <a:ea typeface="微软雅黑" panose="020B0503020204020204" charset="-122"/>
              </a:rPr>
              <a:t>（二）康复医学的范围</a:t>
            </a:r>
            <a:endParaRPr lang="zh-CN" altLang="en-US" sz="2400" b="1" dirty="0">
              <a:solidFill>
                <a:srgbClr val="0070C0"/>
              </a:solidFill>
              <a:latin typeface="Calibri" panose="020F0502020204030204" pitchFamily="34" charset="0"/>
              <a:ea typeface="微软雅黑" panose="020B0503020204020204" charset="-122"/>
            </a:endParaRPr>
          </a:p>
        </p:txBody>
      </p:sp>
      <p:sp>
        <p:nvSpPr>
          <p:cNvPr id="2" name="矩形 1"/>
          <p:cNvSpPr>
            <a:spLocks noChangeArrowheads="1"/>
          </p:cNvSpPr>
          <p:nvPr/>
        </p:nvSpPr>
        <p:spPr bwMode="auto">
          <a:xfrm>
            <a:off x="1227685" y="2378834"/>
            <a:ext cx="8456641" cy="1754187"/>
          </a:xfrm>
          <a:prstGeom prst="rect">
            <a:avLst/>
          </a:prstGeom>
          <a:noFill/>
          <a:ln w="9525">
            <a:noFill/>
            <a:miter lim="800000"/>
          </a:ln>
        </p:spPr>
        <p:txBody>
          <a:bodyPr wrap="square">
            <a:spAutoFit/>
          </a:bodyPr>
          <a:lstStyle/>
          <a:p>
            <a:endParaRPr lang="en-US" altLang="zh-CN" dirty="0">
              <a:solidFill>
                <a:srgbClr val="7F7F7F"/>
              </a:solidFill>
              <a:latin typeface="微软雅黑" panose="020B0503020204020204" charset="-122"/>
              <a:ea typeface="微软雅黑" panose="020B0503020204020204" charset="-122"/>
            </a:endParaRPr>
          </a:p>
          <a:p>
            <a:r>
              <a:rPr lang="en-US" altLang="zh-CN" dirty="0">
                <a:solidFill>
                  <a:srgbClr val="7F7F7F"/>
                </a:solidFill>
                <a:latin typeface="微软雅黑" panose="020B0503020204020204" charset="-122"/>
                <a:ea typeface="微软雅黑" panose="020B0503020204020204" charset="-122"/>
              </a:rPr>
              <a:t>1</a:t>
            </a:r>
            <a:r>
              <a:rPr lang="zh-CN" altLang="en-US" dirty="0">
                <a:solidFill>
                  <a:srgbClr val="7F7F7F"/>
                </a:solidFill>
                <a:latin typeface="微软雅黑" panose="020B0503020204020204" charset="-122"/>
                <a:ea typeface="微软雅黑" panose="020B0503020204020204" charset="-122"/>
              </a:rPr>
              <a:t>．康复医学范围与康复范畴的区别</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a:p>
            <a:r>
              <a:rPr lang="en-US" altLang="zh-CN" dirty="0">
                <a:solidFill>
                  <a:srgbClr val="7F7F7F"/>
                </a:solidFill>
                <a:latin typeface="微软雅黑" panose="020B0503020204020204" charset="-122"/>
                <a:ea typeface="微软雅黑" panose="020B0503020204020204" charset="-122"/>
              </a:rPr>
              <a:t>2</a:t>
            </a:r>
            <a:r>
              <a:rPr lang="zh-CN" altLang="en-US" dirty="0">
                <a:solidFill>
                  <a:srgbClr val="7F7F7F"/>
                </a:solidFill>
                <a:latin typeface="微软雅黑" panose="020B0503020204020204" charset="-122"/>
                <a:ea typeface="微软雅黑" panose="020B0503020204020204" charset="-122"/>
              </a:rPr>
              <a:t>．康复医学知识体系的构成  </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a:p>
            <a:r>
              <a:rPr lang="zh-CN" altLang="en-US" dirty="0">
                <a:solidFill>
                  <a:srgbClr val="7F7F7F"/>
                </a:solidFill>
                <a:latin typeface="微软雅黑" panose="020B0503020204020204" charset="-122"/>
                <a:ea typeface="微软雅黑" panose="020B0503020204020204" charset="-122"/>
              </a:rPr>
              <a:t>由康复基础学、残疾学、康复评定学和康复治疗学四部分构成。</a:t>
            </a:r>
            <a:endParaRPr lang="zh-CN" altLang="en-US" dirty="0">
              <a:solidFill>
                <a:srgbClr val="7F7F7F"/>
              </a:solidFill>
              <a:latin typeface="微软雅黑" panose="020B0503020204020204" charset="-122"/>
              <a:ea typeface="微软雅黑" panose="020B0503020204020204" charset="-122"/>
            </a:endParaRPr>
          </a:p>
        </p:txBody>
      </p:sp>
      <p:pic>
        <p:nvPicPr>
          <p:cNvPr id="7" name="Picture 2"/>
          <p:cNvPicPr>
            <a:picLocks noChangeAspect="1" noChangeArrowheads="1"/>
          </p:cNvPicPr>
          <p:nvPr/>
        </p:nvPicPr>
        <p:blipFill>
          <a:blip r:embed="rId2" cstate="print"/>
          <a:srcRect/>
          <a:stretch>
            <a:fillRect/>
          </a:stretch>
        </p:blipFill>
        <p:spPr bwMode="auto">
          <a:xfrm>
            <a:off x="3267759" y="4174269"/>
            <a:ext cx="4824412" cy="1812925"/>
          </a:xfrm>
          <a:prstGeom prst="rect">
            <a:avLst/>
          </a:prstGeom>
          <a:noFill/>
          <a:ln w="9525">
            <a:noFill/>
            <a:miter lim="800000"/>
            <a:headEnd/>
            <a:tailEnd/>
          </a:ln>
          <a:effectLst/>
        </p:spPr>
      </p:pic>
    </p:spTree>
  </p:cSld>
  <p:clrMapOvr>
    <a:masterClrMapping/>
  </p:clrMapOvr>
  <p:transition spd="slow">
    <p:randomBar dir="ver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3" y="130325"/>
            <a:ext cx="5213133" cy="1384995"/>
          </a:xfrm>
          <a:prstGeom prst="rect">
            <a:avLst/>
          </a:prstGeom>
          <a:noFill/>
          <a:ln w="9525">
            <a:noFill/>
            <a:miter lim="800000"/>
          </a:ln>
        </p:spPr>
        <p:txBody>
          <a:bodyPr wrap="square">
            <a:spAutoFit/>
          </a:bodyPr>
          <a:lstStyle/>
          <a:p>
            <a:pPr algn="ctr" latinLnBrk="1"/>
            <a:r>
              <a:rPr lang="zh-CN" altLang="en-US" sz="2800" b="1" dirty="0">
                <a:solidFill>
                  <a:srgbClr val="0070C0"/>
                </a:solidFill>
                <a:latin typeface="Calibri" panose="020F0502020204030204" pitchFamily="34" charset="0"/>
                <a:ea typeface="微软雅黑" panose="020B0503020204020204" charset="-122"/>
              </a:rPr>
              <a:t>二</a:t>
            </a:r>
            <a:r>
              <a:rPr lang="zh-CN" altLang="zh-CN" sz="2800" b="1" dirty="0">
                <a:solidFill>
                  <a:srgbClr val="0070C0"/>
                </a:solidFill>
                <a:latin typeface="Calibri" panose="020F0502020204030204" pitchFamily="34" charset="0"/>
                <a:ea typeface="微软雅黑" panose="020B0503020204020204" charset="-122"/>
              </a:rPr>
              <a:t>、</a:t>
            </a:r>
            <a:r>
              <a:rPr lang="zh-CN" altLang="en-US" sz="2800" b="1" dirty="0">
                <a:solidFill>
                  <a:srgbClr val="0070C0"/>
                </a:solidFill>
                <a:latin typeface="Calibri" panose="020F0502020204030204" pitchFamily="34" charset="0"/>
                <a:ea typeface="微软雅黑" panose="020B0503020204020204" charset="-122"/>
              </a:rPr>
              <a:t>康复医学的对象、范围</a:t>
            </a:r>
            <a:endParaRPr lang="zh-CN" altLang="en-US" sz="2800" b="1" dirty="0">
              <a:solidFill>
                <a:srgbClr val="0070C0"/>
              </a:solidFill>
              <a:latin typeface="Calibri" panose="020F0502020204030204" pitchFamily="34" charset="0"/>
              <a:ea typeface="微软雅黑" panose="020B0503020204020204" charset="-122"/>
            </a:endParaRPr>
          </a:p>
          <a:p>
            <a:pPr algn="ctr" latinLnBrk="1"/>
            <a:endParaRPr lang="zh-CN" altLang="zh-CN" sz="2800" b="1" dirty="0">
              <a:solidFill>
                <a:srgbClr val="0070C0"/>
              </a:solidFill>
              <a:latin typeface="Calibri" panose="020F0502020204030204" pitchFamily="34" charset="0"/>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6" name="文本框 18"/>
          <p:cNvSpPr txBox="1">
            <a:spLocks noChangeArrowheads="1"/>
          </p:cNvSpPr>
          <p:nvPr/>
        </p:nvSpPr>
        <p:spPr bwMode="auto">
          <a:xfrm>
            <a:off x="1022131" y="1904890"/>
            <a:ext cx="9942183" cy="587340"/>
          </a:xfrm>
          <a:prstGeom prst="rect">
            <a:avLst/>
          </a:prstGeom>
          <a:noFill/>
          <a:ln w="9525">
            <a:noFill/>
            <a:miter lim="800000"/>
          </a:ln>
        </p:spPr>
        <p:txBody>
          <a:bodyPr wrap="square">
            <a:spAutoFit/>
          </a:bodyPr>
          <a:lstStyle/>
          <a:p>
            <a:pPr>
              <a:lnSpc>
                <a:spcPct val="150000"/>
              </a:lnSpc>
              <a:spcBef>
                <a:spcPct val="20000"/>
              </a:spcBef>
              <a:buClr>
                <a:schemeClr val="hlink"/>
              </a:buClr>
            </a:pPr>
            <a:r>
              <a:rPr lang="en-US" altLang="zh-CN" sz="2400" b="1" dirty="0">
                <a:solidFill>
                  <a:srgbClr val="7F7F7F"/>
                </a:solidFill>
                <a:latin typeface="微软雅黑" panose="020B0503020204020204" charset="-122"/>
                <a:ea typeface="微软雅黑" panose="020B0503020204020204" charset="-122"/>
              </a:rPr>
              <a:t> </a:t>
            </a:r>
            <a:r>
              <a:rPr lang="zh-CN" altLang="en-US" sz="2400" b="1" dirty="0">
                <a:solidFill>
                  <a:srgbClr val="7F7F7F"/>
                </a:solidFill>
                <a:latin typeface="微软雅黑" panose="020B0503020204020204" charset="-122"/>
                <a:ea typeface="微软雅黑" panose="020B0503020204020204" charset="-122"/>
              </a:rPr>
              <a:t>（二）康复医学的范围</a:t>
            </a:r>
            <a:endParaRPr lang="zh-CN" altLang="en-US" sz="2400" b="1" dirty="0">
              <a:solidFill>
                <a:srgbClr val="0070C0"/>
              </a:solidFill>
              <a:latin typeface="Calibri" panose="020F0502020204030204" pitchFamily="34" charset="0"/>
              <a:ea typeface="微软雅黑" panose="020B0503020204020204" charset="-122"/>
            </a:endParaRPr>
          </a:p>
        </p:txBody>
      </p:sp>
      <p:sp>
        <p:nvSpPr>
          <p:cNvPr id="2" name="矩形 1"/>
          <p:cNvSpPr>
            <a:spLocks noChangeArrowheads="1"/>
          </p:cNvSpPr>
          <p:nvPr/>
        </p:nvSpPr>
        <p:spPr bwMode="auto">
          <a:xfrm>
            <a:off x="1463212" y="2551945"/>
            <a:ext cx="8456641" cy="3000821"/>
          </a:xfrm>
          <a:prstGeom prst="rect">
            <a:avLst/>
          </a:prstGeom>
          <a:noFill/>
          <a:ln w="9525">
            <a:noFill/>
            <a:miter lim="800000"/>
          </a:ln>
        </p:spPr>
        <p:txBody>
          <a:bodyPr wrap="square">
            <a:spAutoFit/>
          </a:bodyPr>
          <a:lstStyle/>
          <a:p>
            <a:endParaRPr lang="en-US" altLang="zh-CN" dirty="0">
              <a:solidFill>
                <a:srgbClr val="7F7F7F"/>
              </a:solidFill>
              <a:latin typeface="微软雅黑" panose="020B0503020204020204" charset="-122"/>
              <a:ea typeface="微软雅黑" panose="020B0503020204020204" charset="-122"/>
            </a:endParaRPr>
          </a:p>
          <a:p>
            <a:r>
              <a:rPr lang="en-US" altLang="zh-CN" dirty="0">
                <a:solidFill>
                  <a:srgbClr val="7F7F7F"/>
                </a:solidFill>
                <a:latin typeface="微软雅黑" panose="020B0503020204020204" charset="-122"/>
                <a:ea typeface="微软雅黑" panose="020B0503020204020204" charset="-122"/>
              </a:rPr>
              <a:t>2</a:t>
            </a:r>
            <a:r>
              <a:rPr lang="zh-CN" altLang="en-US" dirty="0">
                <a:solidFill>
                  <a:srgbClr val="7F7F7F"/>
                </a:solidFill>
                <a:latin typeface="微软雅黑" panose="020B0503020204020204" charset="-122"/>
                <a:ea typeface="微软雅黑" panose="020B0503020204020204" charset="-122"/>
              </a:rPr>
              <a:t>．康复医学知识体系的构成  </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a:p>
            <a:r>
              <a:rPr lang="zh-CN" altLang="en-US" dirty="0">
                <a:solidFill>
                  <a:srgbClr val="7F7F7F"/>
                </a:solidFill>
                <a:latin typeface="微软雅黑" panose="020B0503020204020204" charset="-122"/>
                <a:ea typeface="微软雅黑" panose="020B0503020204020204" charset="-122"/>
              </a:rPr>
              <a:t>（</a:t>
            </a:r>
            <a:r>
              <a:rPr lang="en-US" altLang="zh-CN" dirty="0">
                <a:solidFill>
                  <a:srgbClr val="7F7F7F"/>
                </a:solidFill>
                <a:latin typeface="微软雅黑" panose="020B0503020204020204" charset="-122"/>
                <a:ea typeface="微软雅黑" panose="020B0503020204020204" charset="-122"/>
              </a:rPr>
              <a:t>1</a:t>
            </a:r>
            <a:r>
              <a:rPr lang="zh-CN" altLang="en-US" dirty="0">
                <a:solidFill>
                  <a:srgbClr val="7F7F7F"/>
                </a:solidFill>
                <a:latin typeface="微软雅黑" panose="020B0503020204020204" charset="-122"/>
                <a:ea typeface="微软雅黑" panose="020B0503020204020204" charset="-122"/>
              </a:rPr>
              <a:t>）康复基础学</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a:p>
            <a:pPr>
              <a:lnSpc>
                <a:spcPct val="150000"/>
              </a:lnSpc>
            </a:pPr>
            <a:r>
              <a:rPr lang="zh-CN" altLang="en-US" dirty="0">
                <a:solidFill>
                  <a:srgbClr val="7F7F7F"/>
                </a:solidFill>
                <a:latin typeface="微软雅黑" panose="020B0503020204020204" charset="-122"/>
                <a:ea typeface="微软雅黑" panose="020B0503020204020204" charset="-122"/>
              </a:rPr>
              <a:t>包括人体发育学、运动学、运动生理学、神经系统解剖学、神经生理学、神经病理学、骨骼、肌肉系统解剖学等。</a:t>
            </a:r>
            <a:endParaRPr lang="en-US" altLang="zh-CN" dirty="0">
              <a:solidFill>
                <a:srgbClr val="7F7F7F"/>
              </a:solidFill>
              <a:latin typeface="微软雅黑" panose="020B0503020204020204" charset="-122"/>
              <a:ea typeface="微软雅黑" panose="020B0503020204020204" charset="-122"/>
            </a:endParaRPr>
          </a:p>
          <a:p>
            <a:pPr>
              <a:lnSpc>
                <a:spcPct val="150000"/>
              </a:lnSpc>
            </a:pPr>
            <a:endParaRPr lang="zh-CN" altLang="en-US" dirty="0">
              <a:solidFill>
                <a:srgbClr val="7F7F7F"/>
              </a:solidFill>
              <a:latin typeface="微软雅黑" panose="020B0503020204020204" charset="-122"/>
              <a:ea typeface="微软雅黑" panose="020B0503020204020204" charset="-122"/>
            </a:endParaRPr>
          </a:p>
          <a:p>
            <a:endParaRPr lang="zh-CN" altLang="en-US" dirty="0">
              <a:solidFill>
                <a:srgbClr val="7F7F7F"/>
              </a:solidFill>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3" y="130325"/>
            <a:ext cx="5213133" cy="1384995"/>
          </a:xfrm>
          <a:prstGeom prst="rect">
            <a:avLst/>
          </a:prstGeom>
          <a:noFill/>
          <a:ln w="9525">
            <a:noFill/>
            <a:miter lim="800000"/>
          </a:ln>
        </p:spPr>
        <p:txBody>
          <a:bodyPr wrap="square">
            <a:spAutoFit/>
          </a:bodyPr>
          <a:lstStyle/>
          <a:p>
            <a:pPr algn="ctr" latinLnBrk="1"/>
            <a:r>
              <a:rPr lang="zh-CN" altLang="en-US" sz="2800" b="1" dirty="0">
                <a:solidFill>
                  <a:srgbClr val="0070C0"/>
                </a:solidFill>
                <a:latin typeface="Calibri" panose="020F0502020204030204" pitchFamily="34" charset="0"/>
                <a:ea typeface="微软雅黑" panose="020B0503020204020204" charset="-122"/>
              </a:rPr>
              <a:t>二</a:t>
            </a:r>
            <a:r>
              <a:rPr lang="zh-CN" altLang="zh-CN" sz="2800" b="1" dirty="0">
                <a:solidFill>
                  <a:srgbClr val="0070C0"/>
                </a:solidFill>
                <a:latin typeface="Calibri" panose="020F0502020204030204" pitchFamily="34" charset="0"/>
                <a:ea typeface="微软雅黑" panose="020B0503020204020204" charset="-122"/>
              </a:rPr>
              <a:t>、</a:t>
            </a:r>
            <a:r>
              <a:rPr lang="zh-CN" altLang="en-US" sz="2800" b="1" dirty="0">
                <a:solidFill>
                  <a:srgbClr val="0070C0"/>
                </a:solidFill>
                <a:latin typeface="Calibri" panose="020F0502020204030204" pitchFamily="34" charset="0"/>
                <a:ea typeface="微软雅黑" panose="020B0503020204020204" charset="-122"/>
              </a:rPr>
              <a:t>康复医学的对象、范围</a:t>
            </a:r>
            <a:endParaRPr lang="zh-CN" altLang="en-US" sz="2800" b="1" dirty="0">
              <a:solidFill>
                <a:srgbClr val="0070C0"/>
              </a:solidFill>
              <a:latin typeface="Calibri" panose="020F0502020204030204" pitchFamily="34" charset="0"/>
              <a:ea typeface="微软雅黑" panose="020B0503020204020204" charset="-122"/>
            </a:endParaRPr>
          </a:p>
          <a:p>
            <a:pPr algn="ctr" latinLnBrk="1"/>
            <a:endParaRPr lang="zh-CN" altLang="zh-CN" sz="2800" b="1" dirty="0">
              <a:solidFill>
                <a:srgbClr val="0070C0"/>
              </a:solidFill>
              <a:latin typeface="Calibri" panose="020F0502020204030204" pitchFamily="34" charset="0"/>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6" name="文本框 18"/>
          <p:cNvSpPr txBox="1">
            <a:spLocks noChangeArrowheads="1"/>
          </p:cNvSpPr>
          <p:nvPr/>
        </p:nvSpPr>
        <p:spPr bwMode="auto">
          <a:xfrm>
            <a:off x="1022131" y="1904890"/>
            <a:ext cx="9942183" cy="587340"/>
          </a:xfrm>
          <a:prstGeom prst="rect">
            <a:avLst/>
          </a:prstGeom>
          <a:noFill/>
          <a:ln w="9525">
            <a:noFill/>
            <a:miter lim="800000"/>
          </a:ln>
        </p:spPr>
        <p:txBody>
          <a:bodyPr wrap="square">
            <a:spAutoFit/>
          </a:bodyPr>
          <a:lstStyle/>
          <a:p>
            <a:pPr>
              <a:lnSpc>
                <a:spcPct val="150000"/>
              </a:lnSpc>
              <a:spcBef>
                <a:spcPct val="20000"/>
              </a:spcBef>
              <a:buClr>
                <a:schemeClr val="hlink"/>
              </a:buClr>
            </a:pPr>
            <a:r>
              <a:rPr lang="en-US" altLang="zh-CN" sz="2400" b="1" dirty="0">
                <a:solidFill>
                  <a:srgbClr val="7F7F7F"/>
                </a:solidFill>
                <a:latin typeface="微软雅黑" panose="020B0503020204020204" charset="-122"/>
                <a:ea typeface="微软雅黑" panose="020B0503020204020204" charset="-122"/>
              </a:rPr>
              <a:t> </a:t>
            </a:r>
            <a:r>
              <a:rPr lang="zh-CN" altLang="en-US" sz="2400" b="1" dirty="0">
                <a:solidFill>
                  <a:srgbClr val="7F7F7F"/>
                </a:solidFill>
                <a:latin typeface="微软雅黑" panose="020B0503020204020204" charset="-122"/>
                <a:ea typeface="微软雅黑" panose="020B0503020204020204" charset="-122"/>
              </a:rPr>
              <a:t>（二）康复医学的范围</a:t>
            </a:r>
            <a:endParaRPr lang="zh-CN" altLang="en-US" sz="2400" b="1" dirty="0">
              <a:solidFill>
                <a:srgbClr val="0070C0"/>
              </a:solidFill>
              <a:latin typeface="Calibri" panose="020F0502020204030204" pitchFamily="34" charset="0"/>
              <a:ea typeface="微软雅黑" panose="020B0503020204020204" charset="-122"/>
            </a:endParaRPr>
          </a:p>
        </p:txBody>
      </p:sp>
      <p:sp>
        <p:nvSpPr>
          <p:cNvPr id="2" name="矩形 1"/>
          <p:cNvSpPr>
            <a:spLocks noChangeArrowheads="1"/>
          </p:cNvSpPr>
          <p:nvPr/>
        </p:nvSpPr>
        <p:spPr bwMode="auto">
          <a:xfrm>
            <a:off x="1463212" y="2551945"/>
            <a:ext cx="8456641" cy="2585323"/>
          </a:xfrm>
          <a:prstGeom prst="rect">
            <a:avLst/>
          </a:prstGeom>
          <a:noFill/>
          <a:ln w="9525">
            <a:noFill/>
            <a:miter lim="800000"/>
          </a:ln>
        </p:spPr>
        <p:txBody>
          <a:bodyPr wrap="square">
            <a:spAutoFit/>
          </a:bodyPr>
          <a:lstStyle/>
          <a:p>
            <a:endParaRPr lang="en-US" altLang="zh-CN" dirty="0">
              <a:solidFill>
                <a:srgbClr val="7F7F7F"/>
              </a:solidFill>
              <a:latin typeface="微软雅黑" panose="020B0503020204020204" charset="-122"/>
              <a:ea typeface="微软雅黑" panose="020B0503020204020204" charset="-122"/>
            </a:endParaRPr>
          </a:p>
          <a:p>
            <a:r>
              <a:rPr lang="en-US" altLang="zh-CN" dirty="0">
                <a:solidFill>
                  <a:srgbClr val="7F7F7F"/>
                </a:solidFill>
                <a:latin typeface="微软雅黑" panose="020B0503020204020204" charset="-122"/>
                <a:ea typeface="微软雅黑" panose="020B0503020204020204" charset="-122"/>
              </a:rPr>
              <a:t>2</a:t>
            </a:r>
            <a:r>
              <a:rPr lang="zh-CN" altLang="en-US" dirty="0">
                <a:solidFill>
                  <a:srgbClr val="7F7F7F"/>
                </a:solidFill>
                <a:latin typeface="微软雅黑" panose="020B0503020204020204" charset="-122"/>
                <a:ea typeface="微软雅黑" panose="020B0503020204020204" charset="-122"/>
              </a:rPr>
              <a:t>．康复医学知识体系的构成  </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a:p>
            <a:r>
              <a:rPr lang="zh-CN" altLang="en-US" dirty="0">
                <a:solidFill>
                  <a:srgbClr val="7F7F7F"/>
                </a:solidFill>
                <a:latin typeface="微软雅黑" panose="020B0503020204020204" charset="-122"/>
                <a:ea typeface="微软雅黑" panose="020B0503020204020204" charset="-122"/>
              </a:rPr>
              <a:t>（</a:t>
            </a:r>
            <a:r>
              <a:rPr lang="en-US" altLang="zh-CN" dirty="0">
                <a:solidFill>
                  <a:srgbClr val="7F7F7F"/>
                </a:solidFill>
                <a:latin typeface="微软雅黑" panose="020B0503020204020204" charset="-122"/>
                <a:ea typeface="微软雅黑" panose="020B0503020204020204" charset="-122"/>
              </a:rPr>
              <a:t>2</a:t>
            </a:r>
            <a:r>
              <a:rPr lang="zh-CN" altLang="en-US" dirty="0">
                <a:solidFill>
                  <a:srgbClr val="7F7F7F"/>
                </a:solidFill>
                <a:latin typeface="微软雅黑" panose="020B0503020204020204" charset="-122"/>
                <a:ea typeface="微软雅黑" panose="020B0503020204020204" charset="-122"/>
              </a:rPr>
              <a:t>）残疾学</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a:p>
            <a:pPr>
              <a:lnSpc>
                <a:spcPct val="150000"/>
              </a:lnSpc>
            </a:pPr>
            <a:r>
              <a:rPr lang="zh-CN" altLang="en-US" dirty="0">
                <a:solidFill>
                  <a:srgbClr val="7F7F7F"/>
                </a:solidFill>
                <a:latin typeface="微软雅黑" panose="020B0503020204020204" charset="-122"/>
                <a:ea typeface="微软雅黑" panose="020B0503020204020204" charset="-122"/>
              </a:rPr>
              <a:t>包括残疾的相关理论知识及神经系统残疾学、循环系统残疾学、呼吸系统残疾学、运动系统残疾学、精神心理残疾学、功能障碍学等。</a:t>
            </a:r>
            <a:endParaRPr lang="zh-CN" altLang="en-US" dirty="0">
              <a:solidFill>
                <a:srgbClr val="7F7F7F"/>
              </a:solidFill>
              <a:latin typeface="微软雅黑" panose="020B0503020204020204" charset="-122"/>
              <a:ea typeface="微软雅黑" panose="020B0503020204020204" charset="-122"/>
            </a:endParaRPr>
          </a:p>
          <a:p>
            <a:endParaRPr lang="zh-CN" altLang="en-US" dirty="0">
              <a:solidFill>
                <a:srgbClr val="7F7F7F"/>
              </a:solidFill>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3" y="130325"/>
            <a:ext cx="5213133" cy="1384995"/>
          </a:xfrm>
          <a:prstGeom prst="rect">
            <a:avLst/>
          </a:prstGeom>
          <a:noFill/>
          <a:ln w="9525">
            <a:noFill/>
            <a:miter lim="800000"/>
          </a:ln>
        </p:spPr>
        <p:txBody>
          <a:bodyPr wrap="square">
            <a:spAutoFit/>
          </a:bodyPr>
          <a:lstStyle/>
          <a:p>
            <a:pPr algn="ctr" latinLnBrk="1"/>
            <a:r>
              <a:rPr lang="zh-CN" altLang="en-US" sz="2800" b="1" dirty="0">
                <a:solidFill>
                  <a:srgbClr val="0070C0"/>
                </a:solidFill>
                <a:latin typeface="Calibri" panose="020F0502020204030204" pitchFamily="34" charset="0"/>
                <a:ea typeface="微软雅黑" panose="020B0503020204020204" charset="-122"/>
              </a:rPr>
              <a:t>二</a:t>
            </a:r>
            <a:r>
              <a:rPr lang="zh-CN" altLang="zh-CN" sz="2800" b="1" dirty="0">
                <a:solidFill>
                  <a:srgbClr val="0070C0"/>
                </a:solidFill>
                <a:latin typeface="Calibri" panose="020F0502020204030204" pitchFamily="34" charset="0"/>
                <a:ea typeface="微软雅黑" panose="020B0503020204020204" charset="-122"/>
              </a:rPr>
              <a:t>、</a:t>
            </a:r>
            <a:r>
              <a:rPr lang="zh-CN" altLang="en-US" sz="2800" b="1" dirty="0">
                <a:solidFill>
                  <a:srgbClr val="0070C0"/>
                </a:solidFill>
                <a:latin typeface="Calibri" panose="020F0502020204030204" pitchFamily="34" charset="0"/>
                <a:ea typeface="微软雅黑" panose="020B0503020204020204" charset="-122"/>
              </a:rPr>
              <a:t>康复医学的对象、范围</a:t>
            </a:r>
            <a:endParaRPr lang="zh-CN" altLang="en-US" sz="2800" b="1" dirty="0">
              <a:solidFill>
                <a:srgbClr val="0070C0"/>
              </a:solidFill>
              <a:latin typeface="Calibri" panose="020F0502020204030204" pitchFamily="34" charset="0"/>
              <a:ea typeface="微软雅黑" panose="020B0503020204020204" charset="-122"/>
            </a:endParaRPr>
          </a:p>
          <a:p>
            <a:pPr algn="ctr" latinLnBrk="1"/>
            <a:endParaRPr lang="zh-CN" altLang="zh-CN" sz="2800" b="1" dirty="0">
              <a:solidFill>
                <a:srgbClr val="0070C0"/>
              </a:solidFill>
              <a:latin typeface="Calibri" panose="020F0502020204030204" pitchFamily="34" charset="0"/>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6" name="文本框 18"/>
          <p:cNvSpPr txBox="1">
            <a:spLocks noChangeArrowheads="1"/>
          </p:cNvSpPr>
          <p:nvPr/>
        </p:nvSpPr>
        <p:spPr bwMode="auto">
          <a:xfrm>
            <a:off x="1022131" y="1904890"/>
            <a:ext cx="9942183" cy="587340"/>
          </a:xfrm>
          <a:prstGeom prst="rect">
            <a:avLst/>
          </a:prstGeom>
          <a:noFill/>
          <a:ln w="9525">
            <a:noFill/>
            <a:miter lim="800000"/>
          </a:ln>
        </p:spPr>
        <p:txBody>
          <a:bodyPr wrap="square">
            <a:spAutoFit/>
          </a:bodyPr>
          <a:lstStyle/>
          <a:p>
            <a:pPr>
              <a:lnSpc>
                <a:spcPct val="150000"/>
              </a:lnSpc>
              <a:spcBef>
                <a:spcPct val="20000"/>
              </a:spcBef>
              <a:buClr>
                <a:schemeClr val="hlink"/>
              </a:buClr>
            </a:pPr>
            <a:r>
              <a:rPr lang="en-US" altLang="zh-CN" sz="2400" b="1" dirty="0">
                <a:solidFill>
                  <a:srgbClr val="7F7F7F"/>
                </a:solidFill>
                <a:latin typeface="微软雅黑" panose="020B0503020204020204" charset="-122"/>
                <a:ea typeface="微软雅黑" panose="020B0503020204020204" charset="-122"/>
              </a:rPr>
              <a:t> </a:t>
            </a:r>
            <a:r>
              <a:rPr lang="zh-CN" altLang="en-US" sz="2400" b="1" dirty="0">
                <a:solidFill>
                  <a:srgbClr val="7F7F7F"/>
                </a:solidFill>
                <a:latin typeface="微软雅黑" panose="020B0503020204020204" charset="-122"/>
                <a:ea typeface="微软雅黑" panose="020B0503020204020204" charset="-122"/>
              </a:rPr>
              <a:t>（二）康复医学的范围</a:t>
            </a:r>
            <a:endParaRPr lang="zh-CN" altLang="en-US" sz="2400" b="1" dirty="0">
              <a:solidFill>
                <a:srgbClr val="0070C0"/>
              </a:solidFill>
              <a:latin typeface="Calibri" panose="020F0502020204030204" pitchFamily="34" charset="0"/>
              <a:ea typeface="微软雅黑" panose="020B0503020204020204" charset="-122"/>
            </a:endParaRPr>
          </a:p>
        </p:txBody>
      </p:sp>
      <p:sp>
        <p:nvSpPr>
          <p:cNvPr id="2" name="矩形 1"/>
          <p:cNvSpPr>
            <a:spLocks noChangeArrowheads="1"/>
          </p:cNvSpPr>
          <p:nvPr/>
        </p:nvSpPr>
        <p:spPr bwMode="auto">
          <a:xfrm>
            <a:off x="1463212" y="2551945"/>
            <a:ext cx="8456641" cy="2585323"/>
          </a:xfrm>
          <a:prstGeom prst="rect">
            <a:avLst/>
          </a:prstGeom>
          <a:noFill/>
          <a:ln w="9525">
            <a:noFill/>
            <a:miter lim="800000"/>
          </a:ln>
        </p:spPr>
        <p:txBody>
          <a:bodyPr wrap="square">
            <a:spAutoFit/>
          </a:bodyPr>
          <a:lstStyle/>
          <a:p>
            <a:endParaRPr lang="en-US" altLang="zh-CN" dirty="0">
              <a:solidFill>
                <a:srgbClr val="7F7F7F"/>
              </a:solidFill>
              <a:latin typeface="微软雅黑" panose="020B0503020204020204" charset="-122"/>
              <a:ea typeface="微软雅黑" panose="020B0503020204020204" charset="-122"/>
            </a:endParaRPr>
          </a:p>
          <a:p>
            <a:r>
              <a:rPr lang="en-US" altLang="zh-CN" dirty="0">
                <a:solidFill>
                  <a:srgbClr val="7F7F7F"/>
                </a:solidFill>
                <a:latin typeface="微软雅黑" panose="020B0503020204020204" charset="-122"/>
                <a:ea typeface="微软雅黑" panose="020B0503020204020204" charset="-122"/>
              </a:rPr>
              <a:t>2</a:t>
            </a:r>
            <a:r>
              <a:rPr lang="zh-CN" altLang="en-US" dirty="0">
                <a:solidFill>
                  <a:srgbClr val="7F7F7F"/>
                </a:solidFill>
                <a:latin typeface="微软雅黑" panose="020B0503020204020204" charset="-122"/>
                <a:ea typeface="微软雅黑" panose="020B0503020204020204" charset="-122"/>
              </a:rPr>
              <a:t>．康复医学知识体系的构成  </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a:p>
            <a:r>
              <a:rPr lang="zh-CN" altLang="en-US" dirty="0">
                <a:solidFill>
                  <a:srgbClr val="7F7F7F"/>
                </a:solidFill>
                <a:latin typeface="微软雅黑" panose="020B0503020204020204" charset="-122"/>
                <a:ea typeface="微软雅黑" panose="020B0503020204020204" charset="-122"/>
              </a:rPr>
              <a:t>（</a:t>
            </a:r>
            <a:r>
              <a:rPr lang="en-US" altLang="zh-CN" dirty="0">
                <a:solidFill>
                  <a:srgbClr val="7F7F7F"/>
                </a:solidFill>
                <a:latin typeface="微软雅黑" panose="020B0503020204020204" charset="-122"/>
                <a:ea typeface="微软雅黑" panose="020B0503020204020204" charset="-122"/>
              </a:rPr>
              <a:t>3</a:t>
            </a:r>
            <a:r>
              <a:rPr lang="zh-CN" altLang="en-US" dirty="0">
                <a:solidFill>
                  <a:srgbClr val="7F7F7F"/>
                </a:solidFill>
                <a:latin typeface="微软雅黑" panose="020B0503020204020204" charset="-122"/>
                <a:ea typeface="微软雅黑" panose="020B0503020204020204" charset="-122"/>
              </a:rPr>
              <a:t>）康复评定学</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a:p>
            <a:pPr>
              <a:lnSpc>
                <a:spcPct val="150000"/>
              </a:lnSpc>
            </a:pPr>
            <a:r>
              <a:rPr lang="zh-CN" altLang="en-US" dirty="0">
                <a:solidFill>
                  <a:srgbClr val="7F7F7F"/>
                </a:solidFill>
                <a:latin typeface="微软雅黑" panose="020B0503020204020204" charset="-122"/>
                <a:ea typeface="微软雅黑" panose="020B0503020204020204" charset="-122"/>
              </a:rPr>
              <a:t>包括躯体功能评定、听力语言功能评定、心理功能评定、职业能力评定和社会功能评定等。</a:t>
            </a:r>
            <a:endParaRPr lang="zh-CN" altLang="en-US" dirty="0">
              <a:solidFill>
                <a:srgbClr val="7F7F7F"/>
              </a:solidFill>
              <a:latin typeface="微软雅黑" panose="020B0503020204020204" charset="-122"/>
              <a:ea typeface="微软雅黑" panose="020B0503020204020204" charset="-122"/>
            </a:endParaRPr>
          </a:p>
          <a:p>
            <a:endParaRPr lang="zh-CN" altLang="en-US" dirty="0">
              <a:solidFill>
                <a:srgbClr val="7F7F7F"/>
              </a:solidFill>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3" y="130325"/>
            <a:ext cx="5213133" cy="1384995"/>
          </a:xfrm>
          <a:prstGeom prst="rect">
            <a:avLst/>
          </a:prstGeom>
          <a:noFill/>
          <a:ln w="9525">
            <a:noFill/>
            <a:miter lim="800000"/>
          </a:ln>
        </p:spPr>
        <p:txBody>
          <a:bodyPr wrap="square">
            <a:spAutoFit/>
          </a:bodyPr>
          <a:lstStyle/>
          <a:p>
            <a:pPr algn="ctr" latinLnBrk="1"/>
            <a:r>
              <a:rPr lang="zh-CN" altLang="en-US" sz="2800" b="1" dirty="0">
                <a:solidFill>
                  <a:srgbClr val="0070C0"/>
                </a:solidFill>
                <a:latin typeface="Calibri" panose="020F0502020204030204" pitchFamily="34" charset="0"/>
                <a:ea typeface="微软雅黑" panose="020B0503020204020204" charset="-122"/>
              </a:rPr>
              <a:t>二</a:t>
            </a:r>
            <a:r>
              <a:rPr lang="zh-CN" altLang="zh-CN" sz="2800" b="1" dirty="0">
                <a:solidFill>
                  <a:srgbClr val="0070C0"/>
                </a:solidFill>
                <a:latin typeface="Calibri" panose="020F0502020204030204" pitchFamily="34" charset="0"/>
                <a:ea typeface="微软雅黑" panose="020B0503020204020204" charset="-122"/>
              </a:rPr>
              <a:t>、</a:t>
            </a:r>
            <a:r>
              <a:rPr lang="zh-CN" altLang="en-US" sz="2800" b="1" dirty="0">
                <a:solidFill>
                  <a:srgbClr val="0070C0"/>
                </a:solidFill>
                <a:latin typeface="Calibri" panose="020F0502020204030204" pitchFamily="34" charset="0"/>
                <a:ea typeface="微软雅黑" panose="020B0503020204020204" charset="-122"/>
              </a:rPr>
              <a:t>康复医学的对象、范围</a:t>
            </a:r>
            <a:endParaRPr lang="zh-CN" altLang="en-US" sz="2800" b="1" dirty="0">
              <a:solidFill>
                <a:srgbClr val="0070C0"/>
              </a:solidFill>
              <a:latin typeface="Calibri" panose="020F0502020204030204" pitchFamily="34" charset="0"/>
              <a:ea typeface="微软雅黑" panose="020B0503020204020204" charset="-122"/>
            </a:endParaRPr>
          </a:p>
          <a:p>
            <a:pPr algn="ctr" latinLnBrk="1"/>
            <a:endParaRPr lang="zh-CN" altLang="zh-CN" sz="2800" b="1" dirty="0">
              <a:solidFill>
                <a:srgbClr val="0070C0"/>
              </a:solidFill>
              <a:latin typeface="Calibri" panose="020F0502020204030204" pitchFamily="34" charset="0"/>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6" name="文本框 18"/>
          <p:cNvSpPr txBox="1">
            <a:spLocks noChangeArrowheads="1"/>
          </p:cNvSpPr>
          <p:nvPr/>
        </p:nvSpPr>
        <p:spPr bwMode="auto">
          <a:xfrm>
            <a:off x="1022131" y="1904890"/>
            <a:ext cx="9942183" cy="587340"/>
          </a:xfrm>
          <a:prstGeom prst="rect">
            <a:avLst/>
          </a:prstGeom>
          <a:noFill/>
          <a:ln w="9525">
            <a:noFill/>
            <a:miter lim="800000"/>
          </a:ln>
        </p:spPr>
        <p:txBody>
          <a:bodyPr wrap="square">
            <a:spAutoFit/>
          </a:bodyPr>
          <a:lstStyle/>
          <a:p>
            <a:pPr>
              <a:lnSpc>
                <a:spcPct val="150000"/>
              </a:lnSpc>
              <a:spcBef>
                <a:spcPct val="20000"/>
              </a:spcBef>
              <a:buClr>
                <a:schemeClr val="hlink"/>
              </a:buClr>
            </a:pPr>
            <a:r>
              <a:rPr lang="en-US" altLang="zh-CN" sz="2400" b="1" dirty="0">
                <a:solidFill>
                  <a:srgbClr val="7F7F7F"/>
                </a:solidFill>
                <a:latin typeface="微软雅黑" panose="020B0503020204020204" charset="-122"/>
                <a:ea typeface="微软雅黑" panose="020B0503020204020204" charset="-122"/>
              </a:rPr>
              <a:t> </a:t>
            </a:r>
            <a:r>
              <a:rPr lang="zh-CN" altLang="en-US" sz="2400" b="1" dirty="0">
                <a:solidFill>
                  <a:srgbClr val="7F7F7F"/>
                </a:solidFill>
                <a:latin typeface="微软雅黑" panose="020B0503020204020204" charset="-122"/>
                <a:ea typeface="微软雅黑" panose="020B0503020204020204" charset="-122"/>
              </a:rPr>
              <a:t>（二）康复医学的范围</a:t>
            </a:r>
            <a:endParaRPr lang="zh-CN" altLang="en-US" sz="2400" b="1" dirty="0">
              <a:solidFill>
                <a:srgbClr val="0070C0"/>
              </a:solidFill>
              <a:latin typeface="Calibri" panose="020F0502020204030204" pitchFamily="34" charset="0"/>
              <a:ea typeface="微软雅黑" panose="020B0503020204020204" charset="-122"/>
            </a:endParaRPr>
          </a:p>
        </p:txBody>
      </p:sp>
      <p:sp>
        <p:nvSpPr>
          <p:cNvPr id="2" name="矩形 1"/>
          <p:cNvSpPr>
            <a:spLocks noChangeArrowheads="1"/>
          </p:cNvSpPr>
          <p:nvPr/>
        </p:nvSpPr>
        <p:spPr bwMode="auto">
          <a:xfrm>
            <a:off x="1463212" y="2551945"/>
            <a:ext cx="8456641" cy="2446824"/>
          </a:xfrm>
          <a:prstGeom prst="rect">
            <a:avLst/>
          </a:prstGeom>
          <a:noFill/>
          <a:ln w="9525">
            <a:noFill/>
            <a:miter lim="800000"/>
          </a:ln>
        </p:spPr>
        <p:txBody>
          <a:bodyPr wrap="square">
            <a:spAutoFit/>
          </a:bodyPr>
          <a:lstStyle/>
          <a:p>
            <a:endParaRPr lang="en-US" altLang="zh-CN" dirty="0">
              <a:solidFill>
                <a:srgbClr val="7F7F7F"/>
              </a:solidFill>
              <a:latin typeface="微软雅黑" panose="020B0503020204020204" charset="-122"/>
              <a:ea typeface="微软雅黑" panose="020B0503020204020204" charset="-122"/>
            </a:endParaRPr>
          </a:p>
          <a:p>
            <a:r>
              <a:rPr lang="en-US" altLang="zh-CN" dirty="0">
                <a:solidFill>
                  <a:srgbClr val="7F7F7F"/>
                </a:solidFill>
                <a:latin typeface="微软雅黑" panose="020B0503020204020204" charset="-122"/>
                <a:ea typeface="微软雅黑" panose="020B0503020204020204" charset="-122"/>
              </a:rPr>
              <a:t>3</a:t>
            </a:r>
            <a:r>
              <a:rPr lang="zh-CN" altLang="en-US" dirty="0">
                <a:solidFill>
                  <a:srgbClr val="7F7F7F"/>
                </a:solidFill>
                <a:latin typeface="微软雅黑" panose="020B0503020204020204" charset="-122"/>
                <a:ea typeface="微软雅黑" panose="020B0503020204020204" charset="-122"/>
              </a:rPr>
              <a:t>．康复医学的基本对策</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a:p>
            <a:pPr>
              <a:lnSpc>
                <a:spcPct val="150000"/>
              </a:lnSpc>
            </a:pPr>
            <a:r>
              <a:rPr lang="zh-CN" altLang="en-US" dirty="0">
                <a:solidFill>
                  <a:srgbClr val="7F7F7F"/>
                </a:solidFill>
                <a:latin typeface="微软雅黑" panose="020B0503020204020204" charset="-122"/>
                <a:ea typeface="微软雅黑" panose="020B0503020204020204" charset="-122"/>
              </a:rPr>
              <a:t>康复医学本质上是功能医学，它主要是研究患者的功能障碍、伴发功能障碍而产生的各种残疾、以及提高康复治疗效果、改善患者功能障碍、提高患者的生活自理能力。</a:t>
            </a:r>
            <a:endParaRPr lang="zh-CN" altLang="en-US" dirty="0">
              <a:solidFill>
                <a:srgbClr val="7F7F7F"/>
              </a:solidFill>
              <a:latin typeface="微软雅黑" panose="020B0503020204020204" charset="-122"/>
              <a:ea typeface="微软雅黑" panose="020B0503020204020204" charset="-122"/>
            </a:endParaRPr>
          </a:p>
          <a:p>
            <a:endParaRPr lang="zh-CN" altLang="en-US" dirty="0">
              <a:solidFill>
                <a:srgbClr val="7F7F7F"/>
              </a:solidFill>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9784873da7d5dd939555a422eff551ceed9e77a644dba-7A8xtg"/>
          <p:cNvPicPr>
            <a:picLocks noChangeAspect="1"/>
          </p:cNvPicPr>
          <p:nvPr/>
        </p:nvPicPr>
        <p:blipFill>
          <a:blip r:embed="rId1"/>
          <a:srcRect l="12780" t="2600" r="33949" b="13746"/>
          <a:stretch>
            <a:fillRect/>
          </a:stretch>
        </p:blipFill>
        <p:spPr>
          <a:xfrm>
            <a:off x="-15875" y="19685"/>
            <a:ext cx="3674110" cy="6865620"/>
          </a:xfrm>
          <a:prstGeom prst="rect">
            <a:avLst/>
          </a:prstGeom>
        </p:spPr>
      </p:pic>
      <p:sp>
        <p:nvSpPr>
          <p:cNvPr id="3" name="矩形 2"/>
          <p:cNvSpPr/>
          <p:nvPr/>
        </p:nvSpPr>
        <p:spPr>
          <a:xfrm>
            <a:off x="109855" y="132715"/>
            <a:ext cx="3422650" cy="6640195"/>
          </a:xfrm>
          <a:prstGeom prst="rect">
            <a:avLst/>
          </a:prstGeom>
          <a:solidFill>
            <a:schemeClr val="bg1">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984250" y="1511935"/>
            <a:ext cx="1452880" cy="3046095"/>
          </a:xfrm>
          <a:prstGeom prst="rect">
            <a:avLst/>
          </a:prstGeom>
          <a:noFill/>
        </p:spPr>
        <p:txBody>
          <a:bodyPr wrap="square" rtlCol="0">
            <a:spAutoFit/>
          </a:bodyPr>
          <a:lstStyle/>
          <a:p>
            <a:r>
              <a:rPr lang="zh-CN" altLang="en-US" sz="9600" b="1">
                <a:solidFill>
                  <a:srgbClr val="5A84AF"/>
                </a:solidFill>
                <a:latin typeface="黑体" panose="02010609060101010101" charset="-122"/>
                <a:ea typeface="黑体" panose="02010609060101010101" charset="-122"/>
              </a:rPr>
              <a:t>目</a:t>
            </a:r>
            <a:endParaRPr lang="zh-CN" altLang="en-US" sz="9600" b="1">
              <a:solidFill>
                <a:srgbClr val="5A84AF"/>
              </a:solidFill>
              <a:latin typeface="黑体" panose="02010609060101010101" charset="-122"/>
              <a:ea typeface="黑体" panose="02010609060101010101" charset="-122"/>
            </a:endParaRPr>
          </a:p>
          <a:p>
            <a:r>
              <a:rPr lang="zh-CN" altLang="en-US" sz="9600" b="1">
                <a:solidFill>
                  <a:srgbClr val="5A84AF"/>
                </a:solidFill>
                <a:latin typeface="黑体" panose="02010609060101010101" charset="-122"/>
                <a:ea typeface="黑体" panose="02010609060101010101" charset="-122"/>
              </a:rPr>
              <a:t>录</a:t>
            </a:r>
            <a:endParaRPr lang="zh-CN" altLang="en-US" sz="9600" b="1">
              <a:solidFill>
                <a:srgbClr val="5A84AF"/>
              </a:solidFill>
              <a:latin typeface="黑体" panose="02010609060101010101" charset="-122"/>
              <a:ea typeface="黑体" panose="02010609060101010101" charset="-122"/>
            </a:endParaRPr>
          </a:p>
        </p:txBody>
      </p:sp>
      <p:grpSp>
        <p:nvGrpSpPr>
          <p:cNvPr id="17" name="组合 16"/>
          <p:cNvGrpSpPr/>
          <p:nvPr/>
        </p:nvGrpSpPr>
        <p:grpSpPr>
          <a:xfrm>
            <a:off x="3968022" y="1644382"/>
            <a:ext cx="3498580" cy="540000"/>
            <a:chOff x="1397186" y="3857714"/>
            <a:chExt cx="4055189" cy="549605"/>
          </a:xfrm>
        </p:grpSpPr>
        <p:sp>
          <p:nvSpPr>
            <p:cNvPr id="54"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a:solidFill>
                    <a:schemeClr val="bg1"/>
                  </a:solidFill>
                  <a:latin typeface="华文细黑" panose="02010600040101010101" charset="-122"/>
                  <a:ea typeface="字魂70号-灵悦黑体"/>
                  <a:sym typeface="华文细黑" panose="02010600040101010101" charset="-122"/>
                </a:rPr>
                <a:t>项目一</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55" name="矩形 54"/>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a:solidFill>
                    <a:schemeClr val="tx1"/>
                  </a:solidFill>
                  <a:latin typeface="微软雅黑" panose="020B0503020204020204" charset="-122"/>
                  <a:ea typeface="微软雅黑" panose="020B0503020204020204" charset="-122"/>
                  <a:cs typeface="黑体" panose="02010609060101010101" charset="-122"/>
                  <a:sym typeface="+mn-ea"/>
                </a:rPr>
                <a:t>绪论</a:t>
              </a:r>
              <a:endParaRPr lang="zh-CN" altLang="en-US" sz="1600" b="1">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18" name="组合 17"/>
          <p:cNvGrpSpPr/>
          <p:nvPr/>
        </p:nvGrpSpPr>
        <p:grpSpPr>
          <a:xfrm>
            <a:off x="7990570" y="1644382"/>
            <a:ext cx="3698922" cy="540000"/>
            <a:chOff x="1397186" y="3857714"/>
            <a:chExt cx="4225649" cy="549605"/>
          </a:xfrm>
        </p:grpSpPr>
        <p:sp>
          <p:nvSpPr>
            <p:cNvPr id="20"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a:solidFill>
                    <a:schemeClr val="bg1"/>
                  </a:solidFill>
                  <a:latin typeface="华文细黑" panose="02010600040101010101" charset="-122"/>
                  <a:ea typeface="字魂70号-灵悦黑体"/>
                  <a:sym typeface="华文细黑" panose="02010600040101010101" charset="-122"/>
                </a:rPr>
                <a:t>项目二</a:t>
              </a:r>
              <a:endParaRPr lang="zh-CN" altLang="en-US" sz="1800" dirty="0">
                <a:solidFill>
                  <a:schemeClr val="bg1"/>
                </a:solidFill>
                <a:latin typeface="华文细黑" panose="02010600040101010101" charset="-122"/>
                <a:ea typeface="字魂70号-灵悦黑体"/>
                <a:sym typeface="华文细黑" panose="02010600040101010101" charset="-122"/>
              </a:endParaRPr>
            </a:p>
          </p:txBody>
        </p:sp>
        <p:sp>
          <p:nvSpPr>
            <p:cNvPr id="21" name="矩形 20"/>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50000"/>
                </a:lnSpc>
              </a:pPr>
              <a:r>
                <a:rPr lang="en-US" altLang="zh-CN" sz="1600" b="1" dirty="0">
                  <a:solidFill>
                    <a:schemeClr val="tx1"/>
                  </a:solidFill>
                  <a:latin typeface="微软雅黑" panose="020B0503020204020204" charset="-122"/>
                  <a:ea typeface="微软雅黑" panose="020B0503020204020204" charset="-122"/>
                  <a:cs typeface="黑体" panose="02010609060101010101" charset="-122"/>
                  <a:sym typeface="+mn-ea"/>
                </a:rPr>
                <a:t> </a:t>
              </a:r>
              <a:r>
                <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rPr>
                <a:t>残疾学</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23" name="组合 22"/>
          <p:cNvGrpSpPr/>
          <p:nvPr/>
        </p:nvGrpSpPr>
        <p:grpSpPr>
          <a:xfrm>
            <a:off x="3968022" y="2553957"/>
            <a:ext cx="3498580" cy="540000"/>
            <a:chOff x="1397186" y="3857714"/>
            <a:chExt cx="4225649" cy="549605"/>
          </a:xfrm>
        </p:grpSpPr>
        <p:sp>
          <p:nvSpPr>
            <p:cNvPr id="24"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a:solidFill>
                    <a:schemeClr val="bg1"/>
                  </a:solidFill>
                  <a:latin typeface="华文细黑" panose="02010600040101010101" charset="-122"/>
                  <a:ea typeface="字魂70号-灵悦黑体"/>
                  <a:sym typeface="华文细黑" panose="02010600040101010101" charset="-122"/>
                </a:rPr>
                <a:t>项目三</a:t>
              </a:r>
              <a:endParaRPr lang="zh-CN" altLang="en-US" sz="1800" dirty="0">
                <a:solidFill>
                  <a:schemeClr val="bg1"/>
                </a:solidFill>
                <a:latin typeface="华文细黑" panose="02010600040101010101" charset="-122"/>
                <a:ea typeface="字魂70号-灵悦黑体"/>
                <a:sym typeface="华文细黑" panose="02010600040101010101" charset="-122"/>
              </a:endParaRPr>
            </a:p>
          </p:txBody>
        </p:sp>
        <p:sp>
          <p:nvSpPr>
            <p:cNvPr id="25" name="矩形 24"/>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rPr>
                <a:t>康复医学基础</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26" name="组合 25"/>
          <p:cNvGrpSpPr/>
          <p:nvPr/>
        </p:nvGrpSpPr>
        <p:grpSpPr>
          <a:xfrm>
            <a:off x="7990570" y="2553957"/>
            <a:ext cx="3698922" cy="540000"/>
            <a:chOff x="1397186" y="3857714"/>
            <a:chExt cx="4055189" cy="549605"/>
          </a:xfrm>
        </p:grpSpPr>
        <p:sp>
          <p:nvSpPr>
            <p:cNvPr id="27"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a:solidFill>
                    <a:schemeClr val="bg1"/>
                  </a:solidFill>
                  <a:latin typeface="华文细黑" panose="02010600040101010101" charset="-122"/>
                  <a:ea typeface="字魂70号-灵悦黑体"/>
                  <a:sym typeface="华文细黑" panose="02010600040101010101" charset="-122"/>
                </a:rPr>
                <a:t>项目四</a:t>
              </a:r>
              <a:endParaRPr lang="zh-CN" altLang="en-US" sz="1800" dirty="0">
                <a:solidFill>
                  <a:schemeClr val="bg1"/>
                </a:solidFill>
                <a:latin typeface="华文细黑" panose="02010600040101010101" charset="-122"/>
                <a:ea typeface="字魂70号-灵悦黑体"/>
                <a:sym typeface="华文细黑" panose="02010600040101010101" charset="-122"/>
              </a:endParaRPr>
            </a:p>
          </p:txBody>
        </p:sp>
        <p:sp>
          <p:nvSpPr>
            <p:cNvPr id="28" name="矩形 27"/>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rPr>
                <a:t>康复医学工作方式和流程</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29" name="组合 28"/>
          <p:cNvGrpSpPr/>
          <p:nvPr/>
        </p:nvGrpSpPr>
        <p:grpSpPr>
          <a:xfrm>
            <a:off x="3968022" y="3472028"/>
            <a:ext cx="3498580" cy="540000"/>
            <a:chOff x="1397186" y="3857714"/>
            <a:chExt cx="4055189" cy="549605"/>
          </a:xfrm>
        </p:grpSpPr>
        <p:sp>
          <p:nvSpPr>
            <p:cNvPr id="31"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a:solidFill>
                    <a:schemeClr val="bg1"/>
                  </a:solidFill>
                  <a:latin typeface="华文细黑" panose="02010600040101010101" charset="-122"/>
                  <a:ea typeface="字魂70号-灵悦黑体"/>
                  <a:sym typeface="华文细黑" panose="02010600040101010101" charset="-122"/>
                </a:rPr>
                <a:t>项目五</a:t>
              </a:r>
              <a:endParaRPr lang="zh-CN" altLang="en-US" sz="1800" dirty="0">
                <a:solidFill>
                  <a:schemeClr val="bg1"/>
                </a:solidFill>
                <a:latin typeface="华文细黑" panose="02010600040101010101" charset="-122"/>
                <a:ea typeface="字魂70号-灵悦黑体"/>
                <a:sym typeface="华文细黑" panose="02010600040101010101" charset="-122"/>
              </a:endParaRPr>
            </a:p>
          </p:txBody>
        </p:sp>
        <p:sp>
          <p:nvSpPr>
            <p:cNvPr id="33" name="矩形 32"/>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rPr>
                <a:t>康复评定</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34" name="组合 33"/>
          <p:cNvGrpSpPr/>
          <p:nvPr/>
        </p:nvGrpSpPr>
        <p:grpSpPr>
          <a:xfrm>
            <a:off x="7990570" y="3463138"/>
            <a:ext cx="3698922" cy="540000"/>
            <a:chOff x="1397186" y="3857714"/>
            <a:chExt cx="4225649" cy="549605"/>
          </a:xfrm>
        </p:grpSpPr>
        <p:sp>
          <p:nvSpPr>
            <p:cNvPr id="35"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a:solidFill>
                    <a:schemeClr val="bg1"/>
                  </a:solidFill>
                  <a:latin typeface="华文细黑" panose="02010600040101010101" charset="-122"/>
                  <a:ea typeface="字魂70号-灵悦黑体"/>
                  <a:sym typeface="华文细黑" panose="02010600040101010101" charset="-122"/>
                </a:rPr>
                <a:t>项目六</a:t>
              </a:r>
              <a:endParaRPr lang="zh-CN" altLang="en-US" sz="1800" dirty="0">
                <a:solidFill>
                  <a:schemeClr val="bg1"/>
                </a:solidFill>
                <a:latin typeface="华文细黑" panose="02010600040101010101" charset="-122"/>
                <a:ea typeface="字魂70号-灵悦黑体"/>
                <a:sym typeface="华文细黑" panose="02010600040101010101" charset="-122"/>
              </a:endParaRPr>
            </a:p>
          </p:txBody>
        </p:sp>
        <p:sp>
          <p:nvSpPr>
            <p:cNvPr id="36" name="矩形 35"/>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rPr>
                <a:t>康复治疗常用技术</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40" name="组合 39"/>
          <p:cNvGrpSpPr/>
          <p:nvPr/>
        </p:nvGrpSpPr>
        <p:grpSpPr>
          <a:xfrm>
            <a:off x="4008027" y="4401427"/>
            <a:ext cx="3498580" cy="540000"/>
            <a:chOff x="1397186" y="3857714"/>
            <a:chExt cx="4225649" cy="549605"/>
          </a:xfrm>
        </p:grpSpPr>
        <p:sp>
          <p:nvSpPr>
            <p:cNvPr id="41"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a:solidFill>
                    <a:schemeClr val="bg1"/>
                  </a:solidFill>
                  <a:latin typeface="华文细黑" panose="02010600040101010101" charset="-122"/>
                  <a:ea typeface="字魂70号-灵悦黑体"/>
                  <a:sym typeface="华文细黑" panose="02010600040101010101" charset="-122"/>
                </a:rPr>
                <a:t>项目七</a:t>
              </a:r>
              <a:endParaRPr lang="zh-CN" altLang="en-US" sz="1800" dirty="0">
                <a:solidFill>
                  <a:schemeClr val="bg1"/>
                </a:solidFill>
                <a:latin typeface="华文细黑" panose="02010600040101010101" charset="-122"/>
                <a:ea typeface="字魂70号-灵悦黑体"/>
                <a:sym typeface="华文细黑" panose="02010600040101010101" charset="-122"/>
              </a:endParaRPr>
            </a:p>
          </p:txBody>
        </p:sp>
        <p:sp>
          <p:nvSpPr>
            <p:cNvPr id="42" name="矩形 41"/>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rPr>
                <a:t>康复医学科的管理</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4" name="组合 3"/>
          <p:cNvGrpSpPr/>
          <p:nvPr/>
        </p:nvGrpSpPr>
        <p:grpSpPr>
          <a:xfrm>
            <a:off x="7990840" y="4372610"/>
            <a:ext cx="3698875" cy="539750"/>
            <a:chOff x="1397186" y="3857714"/>
            <a:chExt cx="4055189" cy="549605"/>
          </a:xfrm>
        </p:grpSpPr>
        <p:sp>
          <p:nvSpPr>
            <p:cNvPr id="5"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a:solidFill>
                    <a:schemeClr val="bg1"/>
                  </a:solidFill>
                  <a:uFillTx/>
                  <a:latin typeface="华文细黑" panose="02010600040101010101" charset="-122"/>
                  <a:ea typeface="字魂70号-灵悦黑体"/>
                  <a:sym typeface="华文细黑" panose="02010600040101010101" charset="-122"/>
                </a:rPr>
                <a:t>项目八</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6" name="矩形 5"/>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rPr>
                <a:t>社区康复</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7" name="组合 6"/>
          <p:cNvGrpSpPr/>
          <p:nvPr/>
        </p:nvGrpSpPr>
        <p:grpSpPr>
          <a:xfrm>
            <a:off x="4023437" y="5385106"/>
            <a:ext cx="3498580" cy="540000"/>
            <a:chOff x="1397186" y="3857714"/>
            <a:chExt cx="4055189" cy="549605"/>
          </a:xfrm>
        </p:grpSpPr>
        <p:sp>
          <p:nvSpPr>
            <p:cNvPr id="8"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a:solidFill>
                    <a:schemeClr val="bg1"/>
                  </a:solidFill>
                  <a:latin typeface="华文细黑" panose="02010600040101010101" charset="-122"/>
                  <a:ea typeface="字魂70号-灵悦黑体"/>
                  <a:sym typeface="华文细黑" panose="02010600040101010101" charset="-122"/>
                </a:rPr>
                <a:t>项目九</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10" name="矩形 9"/>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zh-CN" sz="1600" b="1" noProof="1">
                  <a:solidFill>
                    <a:schemeClr val="tx1"/>
                  </a:solidFill>
                  <a:latin typeface="微软雅黑" panose="020B0503020204020204" charset="-122"/>
                  <a:ea typeface="微软雅黑" panose="020B0503020204020204" charset="-122"/>
                </a:rPr>
                <a:t>康复医学科病历书写规范</a:t>
              </a:r>
              <a:endParaRPr lang="zh-CN" altLang="en-US" sz="1600" b="1" noProof="1">
                <a:solidFill>
                  <a:schemeClr val="tx1"/>
                </a:solidFill>
                <a:latin typeface="微软雅黑" panose="020B0503020204020204" charset="-122"/>
                <a:ea typeface="微软雅黑" panose="020B050302020402020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edge">
                                      <p:cBhvr>
                                        <p:cTn id="7" dur="2000"/>
                                        <p:tgtEl>
                                          <p:spTgt spid="9"/>
                                        </p:tgtEl>
                                      </p:cBhvr>
                                    </p:animEffect>
                                  </p:childTnLst>
                                </p:cTn>
                              </p:par>
                            </p:childTnLst>
                          </p:cTn>
                        </p:par>
                        <p:par>
                          <p:cTn id="8" fill="hold">
                            <p:stCondLst>
                              <p:cond delay="2000"/>
                            </p:stCondLst>
                            <p:childTnLst>
                              <p:par>
                                <p:cTn id="9" presetID="1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p:tgtEl>
                                          <p:spTgt spid="17"/>
                                        </p:tgtEl>
                                        <p:attrNameLst>
                                          <p:attrName>ppt_x</p:attrName>
                                        </p:attrNameLst>
                                      </p:cBhvr>
                                      <p:tavLst>
                                        <p:tav tm="0">
                                          <p:val>
                                            <p:strVal val="#ppt_x-#ppt_w*1.125000"/>
                                          </p:val>
                                        </p:tav>
                                        <p:tav tm="100000">
                                          <p:val>
                                            <p:strVal val="#ppt_x"/>
                                          </p:val>
                                        </p:tav>
                                      </p:tavLst>
                                    </p:anim>
                                    <p:animEffect transition="in" filter="wipe(right)">
                                      <p:cBhvr>
                                        <p:cTn id="12" dur="500"/>
                                        <p:tgtEl>
                                          <p:spTgt spid="17"/>
                                        </p:tgtEl>
                                      </p:cBhvr>
                                    </p:animEffect>
                                  </p:childTnLst>
                                </p:cTn>
                              </p:par>
                            </p:childTnLst>
                          </p:cTn>
                        </p:par>
                        <p:par>
                          <p:cTn id="13" fill="hold">
                            <p:stCondLst>
                              <p:cond delay="2500"/>
                            </p:stCondLst>
                            <p:childTnLst>
                              <p:par>
                                <p:cTn id="14" presetID="12" presetClass="entr" presetSubtype="8"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500"/>
                                        <p:tgtEl>
                                          <p:spTgt spid="18"/>
                                        </p:tgtEl>
                                        <p:attrNameLst>
                                          <p:attrName>ppt_x</p:attrName>
                                        </p:attrNameLst>
                                      </p:cBhvr>
                                      <p:tavLst>
                                        <p:tav tm="0">
                                          <p:val>
                                            <p:strVal val="#ppt_x-#ppt_w*1.125000"/>
                                          </p:val>
                                        </p:tav>
                                        <p:tav tm="100000">
                                          <p:val>
                                            <p:strVal val="#ppt_x"/>
                                          </p:val>
                                        </p:tav>
                                      </p:tavLst>
                                    </p:anim>
                                    <p:animEffect transition="in" filter="wipe(right)">
                                      <p:cBhvr>
                                        <p:cTn id="17" dur="500"/>
                                        <p:tgtEl>
                                          <p:spTgt spid="18"/>
                                        </p:tgtEl>
                                      </p:cBhvr>
                                    </p:animEffect>
                                  </p:childTnLst>
                                </p:cTn>
                              </p:par>
                            </p:childTnLst>
                          </p:cTn>
                        </p:par>
                        <p:par>
                          <p:cTn id="18" fill="hold">
                            <p:stCondLst>
                              <p:cond delay="3000"/>
                            </p:stCondLst>
                            <p:childTnLst>
                              <p:par>
                                <p:cTn id="19" presetID="12" presetClass="entr" presetSubtype="8"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p:tgtEl>
                                          <p:spTgt spid="23"/>
                                        </p:tgtEl>
                                        <p:attrNameLst>
                                          <p:attrName>ppt_x</p:attrName>
                                        </p:attrNameLst>
                                      </p:cBhvr>
                                      <p:tavLst>
                                        <p:tav tm="0">
                                          <p:val>
                                            <p:strVal val="#ppt_x-#ppt_w*1.125000"/>
                                          </p:val>
                                        </p:tav>
                                        <p:tav tm="100000">
                                          <p:val>
                                            <p:strVal val="#ppt_x"/>
                                          </p:val>
                                        </p:tav>
                                      </p:tavLst>
                                    </p:anim>
                                    <p:animEffect transition="in" filter="wipe(right)">
                                      <p:cBhvr>
                                        <p:cTn id="22" dur="500"/>
                                        <p:tgtEl>
                                          <p:spTgt spid="23"/>
                                        </p:tgtEl>
                                      </p:cBhvr>
                                    </p:animEffect>
                                  </p:childTnLst>
                                </p:cTn>
                              </p:par>
                            </p:childTnLst>
                          </p:cTn>
                        </p:par>
                        <p:par>
                          <p:cTn id="23" fill="hold">
                            <p:stCondLst>
                              <p:cond delay="3500"/>
                            </p:stCondLst>
                            <p:childTnLst>
                              <p:par>
                                <p:cTn id="24" presetID="12" presetClass="entr" presetSubtype="8"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500"/>
                                        <p:tgtEl>
                                          <p:spTgt spid="26"/>
                                        </p:tgtEl>
                                        <p:attrNameLst>
                                          <p:attrName>ppt_x</p:attrName>
                                        </p:attrNameLst>
                                      </p:cBhvr>
                                      <p:tavLst>
                                        <p:tav tm="0">
                                          <p:val>
                                            <p:strVal val="#ppt_x-#ppt_w*1.125000"/>
                                          </p:val>
                                        </p:tav>
                                        <p:tav tm="100000">
                                          <p:val>
                                            <p:strVal val="#ppt_x"/>
                                          </p:val>
                                        </p:tav>
                                      </p:tavLst>
                                    </p:anim>
                                    <p:animEffect transition="in" filter="wipe(right)">
                                      <p:cBhvr>
                                        <p:cTn id="27" dur="500"/>
                                        <p:tgtEl>
                                          <p:spTgt spid="26"/>
                                        </p:tgtEl>
                                      </p:cBhvr>
                                    </p:animEffect>
                                  </p:childTnLst>
                                </p:cTn>
                              </p:par>
                            </p:childTnLst>
                          </p:cTn>
                        </p:par>
                        <p:par>
                          <p:cTn id="28" fill="hold">
                            <p:stCondLst>
                              <p:cond delay="4000"/>
                            </p:stCondLst>
                            <p:childTnLst>
                              <p:par>
                                <p:cTn id="29" presetID="12" presetClass="entr" presetSubtype="8"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500"/>
                                        <p:tgtEl>
                                          <p:spTgt spid="29"/>
                                        </p:tgtEl>
                                        <p:attrNameLst>
                                          <p:attrName>ppt_x</p:attrName>
                                        </p:attrNameLst>
                                      </p:cBhvr>
                                      <p:tavLst>
                                        <p:tav tm="0">
                                          <p:val>
                                            <p:strVal val="#ppt_x-#ppt_w*1.125000"/>
                                          </p:val>
                                        </p:tav>
                                        <p:tav tm="100000">
                                          <p:val>
                                            <p:strVal val="#ppt_x"/>
                                          </p:val>
                                        </p:tav>
                                      </p:tavLst>
                                    </p:anim>
                                    <p:animEffect transition="in" filter="wipe(right)">
                                      <p:cBhvr>
                                        <p:cTn id="32" dur="500"/>
                                        <p:tgtEl>
                                          <p:spTgt spid="29"/>
                                        </p:tgtEl>
                                      </p:cBhvr>
                                    </p:animEffect>
                                  </p:childTnLst>
                                </p:cTn>
                              </p:par>
                            </p:childTnLst>
                          </p:cTn>
                        </p:par>
                        <p:par>
                          <p:cTn id="33" fill="hold">
                            <p:stCondLst>
                              <p:cond delay="4500"/>
                            </p:stCondLst>
                            <p:childTnLst>
                              <p:par>
                                <p:cTn id="34" presetID="12" presetClass="entr" presetSubtype="8" fill="hold" nodeType="after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additive="base">
                                        <p:cTn id="36" dur="500"/>
                                        <p:tgtEl>
                                          <p:spTgt spid="34"/>
                                        </p:tgtEl>
                                        <p:attrNameLst>
                                          <p:attrName>ppt_x</p:attrName>
                                        </p:attrNameLst>
                                      </p:cBhvr>
                                      <p:tavLst>
                                        <p:tav tm="0">
                                          <p:val>
                                            <p:strVal val="#ppt_x-#ppt_w*1.125000"/>
                                          </p:val>
                                        </p:tav>
                                        <p:tav tm="100000">
                                          <p:val>
                                            <p:strVal val="#ppt_x"/>
                                          </p:val>
                                        </p:tav>
                                      </p:tavLst>
                                    </p:anim>
                                    <p:animEffect transition="in" filter="wipe(right)">
                                      <p:cBhvr>
                                        <p:cTn id="37" dur="500"/>
                                        <p:tgtEl>
                                          <p:spTgt spid="34"/>
                                        </p:tgtEl>
                                      </p:cBhvr>
                                    </p:animEffect>
                                  </p:childTnLst>
                                </p:cTn>
                              </p:par>
                            </p:childTnLst>
                          </p:cTn>
                        </p:par>
                        <p:par>
                          <p:cTn id="38" fill="hold">
                            <p:stCondLst>
                              <p:cond delay="5000"/>
                            </p:stCondLst>
                            <p:childTnLst>
                              <p:par>
                                <p:cTn id="39" presetID="12" presetClass="entr" presetSubtype="8" fill="hold" nodeType="after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additive="base">
                                        <p:cTn id="41" dur="500"/>
                                        <p:tgtEl>
                                          <p:spTgt spid="40"/>
                                        </p:tgtEl>
                                        <p:attrNameLst>
                                          <p:attrName>ppt_x</p:attrName>
                                        </p:attrNameLst>
                                      </p:cBhvr>
                                      <p:tavLst>
                                        <p:tav tm="0">
                                          <p:val>
                                            <p:strVal val="#ppt_x-#ppt_w*1.125000"/>
                                          </p:val>
                                        </p:tav>
                                        <p:tav tm="100000">
                                          <p:val>
                                            <p:strVal val="#ppt_x"/>
                                          </p:val>
                                        </p:tav>
                                      </p:tavLst>
                                    </p:anim>
                                    <p:animEffect transition="in" filter="wipe(right)">
                                      <p:cBhvr>
                                        <p:cTn id="42" dur="500"/>
                                        <p:tgtEl>
                                          <p:spTgt spid="40"/>
                                        </p:tgtEl>
                                      </p:cBhvr>
                                    </p:animEffect>
                                  </p:childTnLst>
                                </p:cTn>
                              </p:par>
                            </p:childTnLst>
                          </p:cTn>
                        </p:par>
                        <p:par>
                          <p:cTn id="43" fill="hold">
                            <p:stCondLst>
                              <p:cond delay="5500"/>
                            </p:stCondLst>
                            <p:childTnLst>
                              <p:par>
                                <p:cTn id="44" presetID="12" presetClass="entr" presetSubtype="8" fill="hold" nodeType="afterEffect">
                                  <p:stCondLst>
                                    <p:cond delay="0"/>
                                  </p:stCondLst>
                                  <p:childTnLst>
                                    <p:set>
                                      <p:cBhvr>
                                        <p:cTn id="45" dur="1" fill="hold">
                                          <p:stCondLst>
                                            <p:cond delay="0"/>
                                          </p:stCondLst>
                                        </p:cTn>
                                        <p:tgtEl>
                                          <p:spTgt spid="4"/>
                                        </p:tgtEl>
                                        <p:attrNameLst>
                                          <p:attrName>style.visibility</p:attrName>
                                        </p:attrNameLst>
                                      </p:cBhvr>
                                      <p:to>
                                        <p:strVal val="visible"/>
                                      </p:to>
                                    </p:set>
                                    <p:anim calcmode="lin" valueType="num">
                                      <p:cBhvr additive="base">
                                        <p:cTn id="46" dur="500"/>
                                        <p:tgtEl>
                                          <p:spTgt spid="4"/>
                                        </p:tgtEl>
                                        <p:attrNameLst>
                                          <p:attrName>ppt_x</p:attrName>
                                        </p:attrNameLst>
                                      </p:cBhvr>
                                      <p:tavLst>
                                        <p:tav tm="0">
                                          <p:val>
                                            <p:strVal val="#ppt_x-#ppt_w*1.125000"/>
                                          </p:val>
                                        </p:tav>
                                        <p:tav tm="100000">
                                          <p:val>
                                            <p:strVal val="#ppt_x"/>
                                          </p:val>
                                        </p:tav>
                                      </p:tavLst>
                                    </p:anim>
                                    <p:animEffect transition="in" filter="wipe(right)">
                                      <p:cBhvr>
                                        <p:cTn id="47" dur="500"/>
                                        <p:tgtEl>
                                          <p:spTgt spid="4"/>
                                        </p:tgtEl>
                                      </p:cBhvr>
                                    </p:animEffect>
                                  </p:childTnLst>
                                </p:cTn>
                              </p:par>
                            </p:childTnLst>
                          </p:cTn>
                        </p:par>
                        <p:par>
                          <p:cTn id="48" fill="hold">
                            <p:stCondLst>
                              <p:cond delay="6000"/>
                            </p:stCondLst>
                            <p:childTnLst>
                              <p:par>
                                <p:cTn id="49" presetID="12" presetClass="entr" presetSubtype="8" fill="hold" nodeType="afterEffect">
                                  <p:stCondLst>
                                    <p:cond delay="0"/>
                                  </p:stCondLst>
                                  <p:childTnLst>
                                    <p:set>
                                      <p:cBhvr>
                                        <p:cTn id="50" dur="1" fill="hold">
                                          <p:stCondLst>
                                            <p:cond delay="0"/>
                                          </p:stCondLst>
                                        </p:cTn>
                                        <p:tgtEl>
                                          <p:spTgt spid="7"/>
                                        </p:tgtEl>
                                        <p:attrNameLst>
                                          <p:attrName>style.visibility</p:attrName>
                                        </p:attrNameLst>
                                      </p:cBhvr>
                                      <p:to>
                                        <p:strVal val="visible"/>
                                      </p:to>
                                    </p:set>
                                    <p:anim calcmode="lin" valueType="num">
                                      <p:cBhvr additive="base">
                                        <p:cTn id="51" dur="500"/>
                                        <p:tgtEl>
                                          <p:spTgt spid="7"/>
                                        </p:tgtEl>
                                        <p:attrNameLst>
                                          <p:attrName>ppt_x</p:attrName>
                                        </p:attrNameLst>
                                      </p:cBhvr>
                                      <p:tavLst>
                                        <p:tav tm="0">
                                          <p:val>
                                            <p:strVal val="#ppt_x-#ppt_w*1.125000"/>
                                          </p:val>
                                        </p:tav>
                                        <p:tav tm="100000">
                                          <p:val>
                                            <p:strVal val="#ppt_x"/>
                                          </p:val>
                                        </p:tav>
                                      </p:tavLst>
                                    </p:anim>
                                    <p:animEffect transition="in" filter="wipe(right)">
                                      <p:cBhvr>
                                        <p:cTn id="5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3" y="130325"/>
            <a:ext cx="5213133" cy="1815882"/>
          </a:xfrm>
          <a:prstGeom prst="rect">
            <a:avLst/>
          </a:prstGeom>
          <a:noFill/>
          <a:ln w="9525">
            <a:noFill/>
            <a:miter lim="800000"/>
          </a:ln>
        </p:spPr>
        <p:txBody>
          <a:bodyPr wrap="square">
            <a:spAutoFit/>
          </a:bodyPr>
          <a:lstStyle/>
          <a:p>
            <a:pPr algn="ctr" latinLnBrk="1"/>
            <a:r>
              <a:rPr lang="zh-CN" altLang="en-US" sz="2800" b="1" dirty="0">
                <a:solidFill>
                  <a:srgbClr val="0070C0"/>
                </a:solidFill>
                <a:latin typeface="Calibri" panose="020F0502020204030204" pitchFamily="34" charset="0"/>
                <a:ea typeface="微软雅黑" panose="020B0503020204020204" charset="-122"/>
              </a:rPr>
              <a:t>三</a:t>
            </a:r>
            <a:r>
              <a:rPr lang="zh-CN" altLang="zh-CN" sz="2800" b="1" dirty="0">
                <a:solidFill>
                  <a:srgbClr val="0070C0"/>
                </a:solidFill>
                <a:latin typeface="Calibri" panose="020F0502020204030204" pitchFamily="34" charset="0"/>
                <a:ea typeface="微软雅黑" panose="020B0503020204020204" charset="-122"/>
              </a:rPr>
              <a:t>、</a:t>
            </a:r>
            <a:r>
              <a:rPr lang="zh-CN" altLang="en-US" sz="2800" b="1" dirty="0">
                <a:solidFill>
                  <a:srgbClr val="0070C0"/>
                </a:solidFill>
                <a:latin typeface="Calibri" panose="020F0502020204030204" pitchFamily="34" charset="0"/>
                <a:ea typeface="微软雅黑" panose="020B0503020204020204" charset="-122"/>
              </a:rPr>
              <a:t>康复医学原则</a:t>
            </a:r>
            <a:endParaRPr lang="en-US" altLang="zh-CN" sz="2800" b="1" dirty="0">
              <a:solidFill>
                <a:srgbClr val="0070C0"/>
              </a:solidFill>
              <a:latin typeface="Calibri" panose="020F0502020204030204" pitchFamily="34" charset="0"/>
              <a:ea typeface="微软雅黑" panose="020B0503020204020204" charset="-122"/>
            </a:endParaRPr>
          </a:p>
          <a:p>
            <a:pPr algn="ctr" latinLnBrk="1"/>
            <a:endParaRPr lang="zh-CN" altLang="en-US" sz="2800" b="1" dirty="0">
              <a:solidFill>
                <a:srgbClr val="0070C0"/>
              </a:solidFill>
              <a:latin typeface="Calibri" panose="020F0502020204030204" pitchFamily="34" charset="0"/>
              <a:ea typeface="微软雅黑" panose="020B0503020204020204" charset="-122"/>
            </a:endParaRPr>
          </a:p>
          <a:p>
            <a:pPr algn="ctr" latinLnBrk="1"/>
            <a:endParaRPr lang="zh-CN" altLang="zh-CN" sz="2800" b="1" dirty="0">
              <a:solidFill>
                <a:srgbClr val="0070C0"/>
              </a:solidFill>
              <a:latin typeface="Calibri" panose="020F0502020204030204" pitchFamily="34" charset="0"/>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5" name="TextBox 5"/>
          <p:cNvSpPr txBox="1">
            <a:spLocks noChangeArrowheads="1"/>
          </p:cNvSpPr>
          <p:nvPr/>
        </p:nvSpPr>
        <p:spPr bwMode="auto">
          <a:xfrm>
            <a:off x="926812" y="1842655"/>
            <a:ext cx="7912388" cy="3687163"/>
          </a:xfrm>
          <a:prstGeom prst="rect">
            <a:avLst/>
          </a:prstGeom>
          <a:noFill/>
          <a:ln w="9525">
            <a:solidFill>
              <a:srgbClr val="00B0F0"/>
            </a:solidFill>
            <a:miter lim="800000"/>
          </a:ln>
        </p:spPr>
        <p:txBody>
          <a:bodyPr wrap="square">
            <a:spAutoFit/>
          </a:bodyPr>
          <a:lstStyle/>
          <a:p>
            <a:pPr>
              <a:spcBef>
                <a:spcPct val="20000"/>
              </a:spcBef>
              <a:buClr>
                <a:schemeClr val="hlink"/>
              </a:buClr>
              <a:buFont typeface="Wingdings" panose="05000000000000000000" pitchFamily="2" charset="2"/>
              <a:buNone/>
            </a:pPr>
            <a:r>
              <a:rPr lang="en-US" altLang="zh-CN" sz="2000" b="1" dirty="0">
                <a:solidFill>
                  <a:srgbClr val="7F7F7F"/>
                </a:solidFill>
                <a:latin typeface="微软雅黑" panose="020B0503020204020204" charset="-122"/>
                <a:ea typeface="微软雅黑" panose="020B0503020204020204" charset="-122"/>
              </a:rPr>
              <a:t> </a:t>
            </a:r>
            <a:endParaRPr lang="en-US" altLang="zh-CN" sz="2000" b="1" dirty="0">
              <a:solidFill>
                <a:srgbClr val="7F7F7F"/>
              </a:solidFill>
              <a:latin typeface="微软雅黑" panose="020B0503020204020204" charset="-122"/>
              <a:ea typeface="微软雅黑" panose="020B0503020204020204" charset="-122"/>
            </a:endParaRPr>
          </a:p>
          <a:p>
            <a:pPr>
              <a:spcBef>
                <a:spcPct val="20000"/>
              </a:spcBef>
              <a:buClr>
                <a:schemeClr val="hlink"/>
              </a:buClr>
              <a:buFont typeface="Wingdings" panose="05000000000000000000" pitchFamily="2" charset="2"/>
              <a:buChar char="v"/>
            </a:pPr>
            <a:r>
              <a:rPr lang="zh-CN" altLang="en-US" sz="1600" b="1" dirty="0">
                <a:solidFill>
                  <a:srgbClr val="7F7F7F"/>
                </a:solidFill>
                <a:latin typeface="微软雅黑" panose="020B0503020204020204" charset="-122"/>
                <a:ea typeface="微软雅黑" panose="020B0503020204020204" charset="-122"/>
              </a:rPr>
              <a:t>（一）早期治疗的原则</a:t>
            </a:r>
            <a:endParaRPr lang="en-US" altLang="zh-CN" sz="1600" b="1" dirty="0">
              <a:solidFill>
                <a:srgbClr val="7F7F7F"/>
              </a:solidFill>
              <a:latin typeface="微软雅黑" panose="020B0503020204020204" charset="-122"/>
              <a:ea typeface="微软雅黑" panose="020B0503020204020204" charset="-122"/>
            </a:endParaRPr>
          </a:p>
          <a:p>
            <a:pPr>
              <a:spcBef>
                <a:spcPct val="20000"/>
              </a:spcBef>
              <a:buClr>
                <a:schemeClr val="hlink"/>
              </a:buClr>
              <a:buFont typeface="Wingdings" panose="05000000000000000000" pitchFamily="2" charset="2"/>
              <a:buChar char="v"/>
            </a:pPr>
            <a:endParaRPr lang="en-US" altLang="zh-CN" sz="1600" b="1" dirty="0">
              <a:solidFill>
                <a:srgbClr val="7F7F7F"/>
              </a:solidFill>
              <a:latin typeface="微软雅黑" panose="020B0503020204020204" charset="-122"/>
              <a:ea typeface="微软雅黑" panose="020B0503020204020204" charset="-122"/>
            </a:endParaRPr>
          </a:p>
          <a:p>
            <a:pPr>
              <a:spcBef>
                <a:spcPct val="20000"/>
              </a:spcBef>
              <a:buClr>
                <a:schemeClr val="hlink"/>
              </a:buClr>
              <a:buFont typeface="Wingdings" panose="05000000000000000000" pitchFamily="2" charset="2"/>
              <a:buChar char="v"/>
            </a:pPr>
            <a:r>
              <a:rPr lang="zh-CN" altLang="en-US" sz="1600" b="1" dirty="0">
                <a:solidFill>
                  <a:srgbClr val="7F7F7F"/>
                </a:solidFill>
                <a:latin typeface="微软雅黑" panose="020B0503020204020204" charset="-122"/>
                <a:ea typeface="微软雅黑" panose="020B0503020204020204" charset="-122"/>
              </a:rPr>
              <a:t>（二）主动参与的原则</a:t>
            </a:r>
            <a:endParaRPr lang="en-US" altLang="zh-CN" sz="1600" b="1" dirty="0">
              <a:solidFill>
                <a:srgbClr val="7F7F7F"/>
              </a:solidFill>
              <a:latin typeface="微软雅黑" panose="020B0503020204020204" charset="-122"/>
              <a:ea typeface="微软雅黑" panose="020B0503020204020204" charset="-122"/>
            </a:endParaRPr>
          </a:p>
          <a:p>
            <a:pPr>
              <a:spcBef>
                <a:spcPct val="20000"/>
              </a:spcBef>
              <a:buClr>
                <a:schemeClr val="hlink"/>
              </a:buClr>
              <a:buFont typeface="Wingdings" panose="05000000000000000000" pitchFamily="2" charset="2"/>
              <a:buChar char="v"/>
            </a:pPr>
            <a:endParaRPr lang="en-US" altLang="zh-CN" sz="1600" b="1" dirty="0">
              <a:solidFill>
                <a:srgbClr val="7F7F7F"/>
              </a:solidFill>
              <a:latin typeface="微软雅黑" panose="020B0503020204020204" charset="-122"/>
              <a:ea typeface="微软雅黑" panose="020B0503020204020204" charset="-122"/>
            </a:endParaRPr>
          </a:p>
          <a:p>
            <a:pPr>
              <a:spcBef>
                <a:spcPct val="20000"/>
              </a:spcBef>
              <a:buClr>
                <a:schemeClr val="hlink"/>
              </a:buClr>
              <a:buFont typeface="Wingdings" panose="05000000000000000000" pitchFamily="2" charset="2"/>
              <a:buChar char="v"/>
            </a:pPr>
            <a:r>
              <a:rPr lang="zh-CN" altLang="en-US" sz="1600" b="1" dirty="0">
                <a:solidFill>
                  <a:srgbClr val="7F7F7F"/>
                </a:solidFill>
                <a:latin typeface="微软雅黑" panose="020B0503020204020204" charset="-122"/>
                <a:ea typeface="微软雅黑" panose="020B0503020204020204" charset="-122"/>
              </a:rPr>
              <a:t>（三）功能训练的原则</a:t>
            </a:r>
            <a:endParaRPr lang="en-US" altLang="zh-CN" sz="1600" b="1" dirty="0">
              <a:solidFill>
                <a:srgbClr val="7F7F7F"/>
              </a:solidFill>
              <a:latin typeface="微软雅黑" panose="020B0503020204020204" charset="-122"/>
              <a:ea typeface="微软雅黑" panose="020B0503020204020204" charset="-122"/>
            </a:endParaRPr>
          </a:p>
          <a:p>
            <a:pPr>
              <a:spcBef>
                <a:spcPct val="20000"/>
              </a:spcBef>
              <a:buClr>
                <a:schemeClr val="hlink"/>
              </a:buClr>
              <a:buFont typeface="Wingdings" panose="05000000000000000000" pitchFamily="2" charset="2"/>
              <a:buChar char="v"/>
            </a:pPr>
            <a:endParaRPr lang="en-US" altLang="zh-CN" sz="1600" b="1" dirty="0">
              <a:solidFill>
                <a:srgbClr val="7F7F7F"/>
              </a:solidFill>
              <a:latin typeface="微软雅黑" panose="020B0503020204020204" charset="-122"/>
              <a:ea typeface="微软雅黑" panose="020B0503020204020204" charset="-122"/>
            </a:endParaRPr>
          </a:p>
          <a:p>
            <a:pPr>
              <a:spcBef>
                <a:spcPct val="20000"/>
              </a:spcBef>
              <a:buClr>
                <a:schemeClr val="hlink"/>
              </a:buClr>
              <a:buFont typeface="Wingdings" panose="05000000000000000000" pitchFamily="2" charset="2"/>
              <a:buChar char="v"/>
            </a:pPr>
            <a:r>
              <a:rPr lang="zh-CN" altLang="en-US" sz="1600" b="1" dirty="0">
                <a:solidFill>
                  <a:srgbClr val="7F7F7F"/>
                </a:solidFill>
                <a:latin typeface="微软雅黑" panose="020B0503020204020204" charset="-122"/>
                <a:ea typeface="微软雅黑" panose="020B0503020204020204" charset="-122"/>
              </a:rPr>
              <a:t>（四）整体康复的原则 </a:t>
            </a:r>
            <a:endParaRPr lang="en-US" altLang="zh-CN" sz="1600" b="1" dirty="0">
              <a:solidFill>
                <a:srgbClr val="7F7F7F"/>
              </a:solidFill>
              <a:latin typeface="微软雅黑" panose="020B0503020204020204" charset="-122"/>
              <a:ea typeface="微软雅黑" panose="020B0503020204020204" charset="-122"/>
            </a:endParaRPr>
          </a:p>
          <a:p>
            <a:pPr>
              <a:spcBef>
                <a:spcPct val="20000"/>
              </a:spcBef>
              <a:buClr>
                <a:schemeClr val="hlink"/>
              </a:buClr>
              <a:buFont typeface="Wingdings" panose="05000000000000000000" pitchFamily="2" charset="2"/>
              <a:buChar char="v"/>
            </a:pPr>
            <a:endParaRPr lang="en-US" altLang="zh-CN" sz="1600" b="1" dirty="0">
              <a:solidFill>
                <a:srgbClr val="7F7F7F"/>
              </a:solidFill>
              <a:latin typeface="微软雅黑" panose="020B0503020204020204" charset="-122"/>
              <a:ea typeface="微软雅黑" panose="020B0503020204020204" charset="-122"/>
            </a:endParaRPr>
          </a:p>
          <a:p>
            <a:pPr>
              <a:spcBef>
                <a:spcPct val="20000"/>
              </a:spcBef>
              <a:buClr>
                <a:schemeClr val="hlink"/>
              </a:buClr>
              <a:buFont typeface="Wingdings" panose="05000000000000000000" pitchFamily="2" charset="2"/>
              <a:buChar char="v"/>
            </a:pPr>
            <a:r>
              <a:rPr lang="zh-CN" altLang="en-US" sz="1600" b="1" dirty="0">
                <a:solidFill>
                  <a:srgbClr val="7F7F7F"/>
                </a:solidFill>
                <a:latin typeface="微软雅黑" panose="020B0503020204020204" charset="-122"/>
                <a:ea typeface="微软雅黑" panose="020B0503020204020204" charset="-122"/>
              </a:rPr>
              <a:t>（五）团队方式的原则</a:t>
            </a:r>
            <a:endParaRPr lang="en-US" altLang="zh-CN" sz="1600" b="1" dirty="0">
              <a:solidFill>
                <a:srgbClr val="7F7F7F"/>
              </a:solidFill>
              <a:latin typeface="微软雅黑" panose="020B0503020204020204" charset="-122"/>
              <a:ea typeface="微软雅黑" panose="020B0503020204020204" charset="-122"/>
            </a:endParaRPr>
          </a:p>
          <a:p>
            <a:pPr>
              <a:spcBef>
                <a:spcPct val="20000"/>
              </a:spcBef>
              <a:buClr>
                <a:schemeClr val="hlink"/>
              </a:buClr>
              <a:buFont typeface="Wingdings" panose="05000000000000000000" pitchFamily="2" charset="2"/>
              <a:buChar char="v"/>
            </a:pPr>
            <a:endParaRPr lang="en-US" altLang="zh-CN" sz="1600" b="1" dirty="0">
              <a:solidFill>
                <a:srgbClr val="7F7F7F"/>
              </a:solidFill>
              <a:latin typeface="微软雅黑" panose="020B0503020204020204" charset="-122"/>
              <a:ea typeface="微软雅黑" panose="020B0503020204020204" charset="-122"/>
            </a:endParaRPr>
          </a:p>
          <a:p>
            <a:pPr>
              <a:spcBef>
                <a:spcPct val="20000"/>
              </a:spcBef>
              <a:buClr>
                <a:schemeClr val="hlink"/>
              </a:buClr>
              <a:buFont typeface="Wingdings" panose="05000000000000000000" pitchFamily="2" charset="2"/>
              <a:buChar char="v"/>
            </a:pPr>
            <a:r>
              <a:rPr lang="zh-CN" altLang="en-US" sz="1600" b="1" dirty="0">
                <a:solidFill>
                  <a:srgbClr val="7F7F7F"/>
                </a:solidFill>
                <a:latin typeface="微软雅黑" panose="020B0503020204020204" charset="-122"/>
                <a:ea typeface="微软雅黑" panose="020B0503020204020204" charset="-122"/>
              </a:rPr>
              <a:t>（六）提高生活质量的原则</a:t>
            </a:r>
            <a:endParaRPr lang="en-US" altLang="zh-CN" sz="1600" b="1" dirty="0">
              <a:solidFill>
                <a:srgbClr val="7F7F7F"/>
              </a:solidFill>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28917"/>
            <a:ext cx="10564260" cy="5543549"/>
          </a:xfrm>
          <a:prstGeom prst="rect">
            <a:avLst/>
          </a:prstGeom>
        </p:spPr>
      </p:pic>
      <p:sp>
        <p:nvSpPr>
          <p:cNvPr id="4" name="矩形 3"/>
          <p:cNvSpPr/>
          <p:nvPr/>
        </p:nvSpPr>
        <p:spPr>
          <a:xfrm>
            <a:off x="1884965" y="2413337"/>
            <a:ext cx="8422070" cy="1938992"/>
          </a:xfrm>
          <a:prstGeom prst="rect">
            <a:avLst/>
          </a:prstGeom>
          <a:noFill/>
          <a:ln>
            <a:noFill/>
          </a:ln>
        </p:spPr>
        <p:txBody>
          <a:bodyPr wrap="square" rtlCol="0" anchor="t">
            <a:spAutoFit/>
          </a:bodyPr>
          <a:lstStyle/>
          <a:p>
            <a:pPr algn="ctr"/>
            <a:r>
              <a:rPr lang="zh-CN" altLang="zh-CN" sz="6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任务</a:t>
            </a:r>
            <a:r>
              <a:rPr lang="zh-CN" altLang="en-US" sz="6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三</a:t>
            </a:r>
            <a:r>
              <a:rPr lang="en-US" altLang="zh-CN" sz="6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a:t>
            </a:r>
            <a:r>
              <a:rPr lang="zh-CN" altLang="zh-CN" sz="6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康复</a:t>
            </a:r>
            <a:r>
              <a:rPr lang="zh-CN" altLang="en-US" sz="6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医学</a:t>
            </a:r>
            <a:r>
              <a:rPr lang="zh-CN" altLang="zh-CN" sz="6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的</a:t>
            </a:r>
            <a:endParaRPr lang="en-US" altLang="zh-CN" sz="6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en-US" altLang="zh-CN" sz="6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a:t>
            </a:r>
            <a:r>
              <a:rPr lang="zh-CN" altLang="en-US" sz="6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发展历程</a:t>
            </a:r>
            <a:endParaRPr lang="zh-CN" altLang="en-US" sz="6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3" y="130325"/>
            <a:ext cx="6072115" cy="954107"/>
          </a:xfrm>
          <a:prstGeom prst="rect">
            <a:avLst/>
          </a:prstGeom>
          <a:noFill/>
          <a:ln w="9525">
            <a:noFill/>
            <a:miter lim="800000"/>
          </a:ln>
        </p:spPr>
        <p:txBody>
          <a:bodyPr wrap="square">
            <a:spAutoFit/>
          </a:bodyPr>
          <a:lstStyle/>
          <a:p>
            <a:pPr algn="ctr" latinLnBrk="1"/>
            <a:r>
              <a:rPr lang="zh-CN" altLang="zh-CN" sz="2800" b="1" dirty="0">
                <a:solidFill>
                  <a:prstClr val="black">
                    <a:lumMod val="50000"/>
                    <a:lumOff val="50000"/>
                  </a:prstClr>
                </a:solidFill>
                <a:latin typeface="微软雅黑" panose="020B0503020204020204" charset="-122"/>
                <a:ea typeface="微软雅黑" panose="020B0503020204020204" charset="-122"/>
              </a:rPr>
              <a:t>一、</a:t>
            </a:r>
            <a:r>
              <a:rPr lang="zh-CN" altLang="en-US" sz="2800" b="1" dirty="0">
                <a:solidFill>
                  <a:prstClr val="black">
                    <a:lumMod val="50000"/>
                    <a:lumOff val="50000"/>
                  </a:prstClr>
                </a:solidFill>
                <a:latin typeface="微软雅黑" panose="020B0503020204020204" charset="-122"/>
                <a:ea typeface="微软雅黑" panose="020B0503020204020204" charset="-122"/>
              </a:rPr>
              <a:t>国际康复医学发展历程</a:t>
            </a:r>
            <a:endParaRPr lang="zh-CN" altLang="zh-CN" sz="2800" b="1" dirty="0">
              <a:solidFill>
                <a:srgbClr val="0070C0"/>
              </a:solidFill>
              <a:latin typeface="Calibri" panose="020F0502020204030204" pitchFamily="34" charset="0"/>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6" name="文本框 18"/>
          <p:cNvSpPr txBox="1">
            <a:spLocks noChangeArrowheads="1"/>
          </p:cNvSpPr>
          <p:nvPr/>
        </p:nvSpPr>
        <p:spPr bwMode="auto">
          <a:xfrm>
            <a:off x="660241" y="1715770"/>
            <a:ext cx="10870565" cy="3519805"/>
          </a:xfrm>
          <a:prstGeom prst="rect">
            <a:avLst/>
          </a:prstGeom>
          <a:noFill/>
          <a:ln w="9525">
            <a:noFill/>
            <a:miter lim="800000"/>
          </a:ln>
        </p:spPr>
        <p:txBody>
          <a:bodyPr wrap="square">
            <a:spAutoFit/>
          </a:bodyPr>
          <a:lstStyle/>
          <a:p>
            <a:pPr>
              <a:defRPr/>
            </a:pPr>
            <a:endParaRPr lang="en-US" altLang="zh-CN" sz="2000" b="1" dirty="0">
              <a:solidFill>
                <a:srgbClr val="7F7F7F"/>
              </a:solidFill>
              <a:latin typeface="微软雅黑" panose="020B0503020204020204" charset="-122"/>
              <a:ea typeface="微软雅黑" panose="020B0503020204020204" charset="-122"/>
            </a:endParaRPr>
          </a:p>
          <a:p>
            <a:pPr>
              <a:defRPr/>
            </a:pPr>
            <a:r>
              <a:rPr lang="zh-CN" altLang="en-US" dirty="0">
                <a:solidFill>
                  <a:prstClr val="black">
                    <a:lumMod val="50000"/>
                    <a:lumOff val="50000"/>
                  </a:prstClr>
                </a:solidFill>
                <a:latin typeface="微软雅黑" panose="020B0503020204020204" charset="-122"/>
                <a:ea typeface="微软雅黑" panose="020B0503020204020204" charset="-122"/>
              </a:rPr>
              <a:t>（一）萌芽期（</a:t>
            </a:r>
            <a:r>
              <a:rPr lang="en-US" altLang="zh-CN" dirty="0">
                <a:solidFill>
                  <a:prstClr val="black">
                    <a:lumMod val="50000"/>
                    <a:lumOff val="50000"/>
                  </a:prstClr>
                </a:solidFill>
                <a:latin typeface="微软雅黑" panose="020B0503020204020204" charset="-122"/>
                <a:ea typeface="微软雅黑" panose="020B0503020204020204" charset="-122"/>
              </a:rPr>
              <a:t>1910</a:t>
            </a:r>
            <a:r>
              <a:rPr lang="zh-CN" altLang="en-US" dirty="0">
                <a:solidFill>
                  <a:prstClr val="black">
                    <a:lumMod val="50000"/>
                    <a:lumOff val="50000"/>
                  </a:prstClr>
                </a:solidFill>
                <a:latin typeface="微软雅黑" panose="020B0503020204020204" charset="-122"/>
                <a:ea typeface="微软雅黑" panose="020B0503020204020204" charset="-122"/>
              </a:rPr>
              <a:t>年以前）</a:t>
            </a:r>
            <a:endParaRPr lang="en-US" altLang="zh-CN" sz="2000"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r>
              <a:rPr lang="zh-CN" altLang="en-US" dirty="0">
                <a:solidFill>
                  <a:prstClr val="black">
                    <a:lumMod val="50000"/>
                    <a:lumOff val="50000"/>
                  </a:prstClr>
                </a:solidFill>
                <a:latin typeface="微软雅黑" panose="020B0503020204020204" charset="-122"/>
                <a:ea typeface="微软雅黑" panose="020B0503020204020204" charset="-122"/>
              </a:rPr>
              <a:t>在公元前温泉、日光、磁石、按摩、健身运动等因素应用于治疗风湿病、慢性疼痛、老损等疾患。</a:t>
            </a:r>
            <a:endParaRPr lang="en-US" altLang="zh-CN"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r>
              <a:rPr lang="zh-CN" altLang="en-US" dirty="0">
                <a:solidFill>
                  <a:prstClr val="black">
                    <a:lumMod val="50000"/>
                    <a:lumOff val="50000"/>
                  </a:prstClr>
                </a:solidFill>
                <a:latin typeface="微软雅黑" panose="020B0503020204020204" charset="-122"/>
                <a:ea typeface="微软雅黑" panose="020B0503020204020204" charset="-122"/>
              </a:rPr>
              <a:t>我国春秋战国时代已将按摩和温热用于治疗疾病。 如</a:t>
            </a:r>
            <a:r>
              <a:rPr lang="en-US" altLang="zh-CN" dirty="0">
                <a:solidFill>
                  <a:prstClr val="black">
                    <a:lumMod val="50000"/>
                    <a:lumOff val="50000"/>
                  </a:prstClr>
                </a:solidFill>
                <a:latin typeface="微软雅黑" panose="020B0503020204020204" charset="-122"/>
                <a:ea typeface="微软雅黑" panose="020B0503020204020204" charset="-122"/>
              </a:rPr>
              <a:t>《</a:t>
            </a:r>
            <a:r>
              <a:rPr lang="zh-CN" altLang="en-US" dirty="0">
                <a:solidFill>
                  <a:prstClr val="black">
                    <a:lumMod val="50000"/>
                    <a:lumOff val="50000"/>
                  </a:prstClr>
                </a:solidFill>
                <a:latin typeface="微软雅黑" panose="020B0503020204020204" charset="-122"/>
                <a:ea typeface="微软雅黑" panose="020B0503020204020204" charset="-122"/>
              </a:rPr>
              <a:t>素问</a:t>
            </a:r>
            <a:r>
              <a:rPr lang="en-US" altLang="zh-CN" dirty="0">
                <a:solidFill>
                  <a:prstClr val="black">
                    <a:lumMod val="50000"/>
                    <a:lumOff val="50000"/>
                  </a:prstClr>
                </a:solidFill>
                <a:latin typeface="微软雅黑" panose="020B0503020204020204" charset="-122"/>
                <a:ea typeface="微软雅黑" panose="020B0503020204020204" charset="-122"/>
              </a:rPr>
              <a:t>•</a:t>
            </a:r>
            <a:r>
              <a:rPr lang="zh-CN" altLang="en-US" dirty="0">
                <a:solidFill>
                  <a:prstClr val="black">
                    <a:lumMod val="50000"/>
                    <a:lumOff val="50000"/>
                  </a:prstClr>
                </a:solidFill>
                <a:latin typeface="微软雅黑" panose="020B0503020204020204" charset="-122"/>
                <a:ea typeface="微软雅黑" panose="020B0503020204020204" charset="-122"/>
              </a:rPr>
              <a:t>血气形志篇</a:t>
            </a:r>
            <a:r>
              <a:rPr lang="en-US" altLang="zh-CN" dirty="0">
                <a:solidFill>
                  <a:prstClr val="black">
                    <a:lumMod val="50000"/>
                    <a:lumOff val="50000"/>
                  </a:prstClr>
                </a:solidFill>
                <a:latin typeface="微软雅黑" panose="020B0503020204020204" charset="-122"/>
                <a:ea typeface="微软雅黑" panose="020B0503020204020204" charset="-122"/>
              </a:rPr>
              <a:t>》</a:t>
            </a:r>
            <a:r>
              <a:rPr lang="zh-CN" altLang="en-US" dirty="0">
                <a:solidFill>
                  <a:prstClr val="black">
                    <a:lumMod val="50000"/>
                    <a:lumOff val="50000"/>
                  </a:prstClr>
                </a:solidFill>
                <a:latin typeface="微软雅黑" panose="020B0503020204020204" charset="-122"/>
                <a:ea typeface="微软雅黑" panose="020B0503020204020204" charset="-122"/>
              </a:rPr>
              <a:t>中已有“病生于筋，治之以熨引”的记载。汉代马王堆汉墓出土的</a:t>
            </a:r>
            <a:r>
              <a:rPr lang="en-US" altLang="zh-CN" dirty="0">
                <a:solidFill>
                  <a:prstClr val="black">
                    <a:lumMod val="50000"/>
                    <a:lumOff val="50000"/>
                  </a:prstClr>
                </a:solidFill>
                <a:latin typeface="微软雅黑" panose="020B0503020204020204" charset="-122"/>
                <a:ea typeface="微软雅黑" panose="020B0503020204020204" charset="-122"/>
              </a:rPr>
              <a:t>《</a:t>
            </a:r>
            <a:r>
              <a:rPr lang="zh-CN" altLang="en-US" dirty="0">
                <a:solidFill>
                  <a:prstClr val="black">
                    <a:lumMod val="50000"/>
                    <a:lumOff val="50000"/>
                  </a:prstClr>
                </a:solidFill>
                <a:latin typeface="微软雅黑" panose="020B0503020204020204" charset="-122"/>
                <a:ea typeface="微软雅黑" panose="020B0503020204020204" charset="-122"/>
              </a:rPr>
              <a:t>导引图</a:t>
            </a:r>
            <a:r>
              <a:rPr lang="en-US" altLang="zh-CN" dirty="0">
                <a:solidFill>
                  <a:prstClr val="black">
                    <a:lumMod val="50000"/>
                    <a:lumOff val="50000"/>
                  </a:prstClr>
                </a:solidFill>
                <a:latin typeface="微软雅黑" panose="020B0503020204020204" charset="-122"/>
                <a:ea typeface="微软雅黑" panose="020B0503020204020204" charset="-122"/>
              </a:rPr>
              <a:t>》</a:t>
            </a:r>
            <a:r>
              <a:rPr lang="zh-CN" altLang="en-US" dirty="0">
                <a:solidFill>
                  <a:prstClr val="black">
                    <a:lumMod val="50000"/>
                    <a:lumOff val="50000"/>
                  </a:prstClr>
                </a:solidFill>
                <a:latin typeface="微软雅黑" panose="020B0503020204020204" charset="-122"/>
                <a:ea typeface="微软雅黑" panose="020B0503020204020204" charset="-122"/>
              </a:rPr>
              <a:t>中绘有多种医疗体操。华佗的</a:t>
            </a:r>
            <a:r>
              <a:rPr lang="en-US" altLang="zh-CN" dirty="0">
                <a:solidFill>
                  <a:prstClr val="black">
                    <a:lumMod val="50000"/>
                    <a:lumOff val="50000"/>
                  </a:prstClr>
                </a:solidFill>
                <a:latin typeface="微软雅黑" panose="020B0503020204020204" charset="-122"/>
                <a:ea typeface="微软雅黑" panose="020B0503020204020204" charset="-122"/>
              </a:rPr>
              <a:t>《</a:t>
            </a:r>
            <a:r>
              <a:rPr lang="zh-CN" altLang="en-US" dirty="0">
                <a:solidFill>
                  <a:prstClr val="black">
                    <a:lumMod val="50000"/>
                    <a:lumOff val="50000"/>
                  </a:prstClr>
                </a:solidFill>
                <a:latin typeface="微软雅黑" panose="020B0503020204020204" charset="-122"/>
                <a:ea typeface="微软雅黑" panose="020B0503020204020204" charset="-122"/>
              </a:rPr>
              <a:t>五禽戏</a:t>
            </a:r>
            <a:r>
              <a:rPr lang="en-US" altLang="zh-CN" dirty="0">
                <a:solidFill>
                  <a:prstClr val="black">
                    <a:lumMod val="50000"/>
                    <a:lumOff val="50000"/>
                  </a:prstClr>
                </a:solidFill>
                <a:latin typeface="微软雅黑" panose="020B0503020204020204" charset="-122"/>
                <a:ea typeface="微软雅黑" panose="020B0503020204020204" charset="-122"/>
              </a:rPr>
              <a:t>》</a:t>
            </a:r>
            <a:r>
              <a:rPr lang="zh-CN" altLang="en-US" dirty="0">
                <a:solidFill>
                  <a:prstClr val="black">
                    <a:lumMod val="50000"/>
                    <a:lumOff val="50000"/>
                  </a:prstClr>
                </a:solidFill>
                <a:latin typeface="微软雅黑" panose="020B0503020204020204" charset="-122"/>
                <a:ea typeface="微软雅黑" panose="020B0503020204020204" charset="-122"/>
              </a:rPr>
              <a:t>是医疗体操的形式之一。武术是公认的最早的运动疗法。</a:t>
            </a:r>
            <a:endParaRPr lang="en-US" altLang="zh-CN"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r>
              <a:rPr lang="zh-CN" altLang="en-US" dirty="0">
                <a:solidFill>
                  <a:prstClr val="black">
                    <a:lumMod val="50000"/>
                    <a:lumOff val="50000"/>
                  </a:prstClr>
                </a:solidFill>
                <a:latin typeface="微软雅黑" panose="020B0503020204020204" charset="-122"/>
                <a:ea typeface="微软雅黑" panose="020B0503020204020204" charset="-122"/>
              </a:rPr>
              <a:t>古希腊的出土文物提供了一些原始的康复治疗技术。</a:t>
            </a:r>
            <a:endParaRPr lang="en-US" altLang="zh-CN"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r>
              <a:rPr lang="zh-CN" altLang="en-US" dirty="0">
                <a:solidFill>
                  <a:prstClr val="black">
                    <a:lumMod val="50000"/>
                    <a:lumOff val="50000"/>
                  </a:prstClr>
                </a:solidFill>
                <a:latin typeface="微软雅黑" panose="020B0503020204020204" charset="-122"/>
                <a:ea typeface="微软雅黑" panose="020B0503020204020204" charset="-122"/>
              </a:rPr>
              <a:t>公元后到</a:t>
            </a:r>
            <a:r>
              <a:rPr lang="en-US" altLang="zh-CN" dirty="0">
                <a:solidFill>
                  <a:prstClr val="black">
                    <a:lumMod val="50000"/>
                    <a:lumOff val="50000"/>
                  </a:prstClr>
                </a:solidFill>
                <a:latin typeface="微软雅黑" panose="020B0503020204020204" charset="-122"/>
                <a:ea typeface="微软雅黑" panose="020B0503020204020204" charset="-122"/>
              </a:rPr>
              <a:t>1910</a:t>
            </a:r>
            <a:r>
              <a:rPr lang="zh-CN" altLang="en-US" dirty="0">
                <a:solidFill>
                  <a:prstClr val="black">
                    <a:lumMod val="50000"/>
                    <a:lumOff val="50000"/>
                  </a:prstClr>
                </a:solidFill>
                <a:latin typeface="微软雅黑" panose="020B0503020204020204" charset="-122"/>
                <a:ea typeface="微软雅黑" panose="020B0503020204020204" charset="-122"/>
              </a:rPr>
              <a:t>年以前的阶段初期的运动疗法、作业疗法、电疗法和光疗法已逐渐形成，残疾者的职业培训，聋、盲人的特殊教育，精神病的心理治疗，患者的社会服务等工作已经开始。主要治疗对象风湿性疾病、轻型外伤后遗症、聋盲人等。</a:t>
            </a:r>
            <a:endParaRPr lang="zh-CN" altLang="en-US" dirty="0">
              <a:solidFill>
                <a:prstClr val="black">
                  <a:lumMod val="50000"/>
                  <a:lumOff val="50000"/>
                </a:prstClr>
              </a:solidFill>
              <a:latin typeface="微软雅黑" panose="020B0503020204020204" charset="-122"/>
              <a:ea typeface="微软雅黑" panose="020B0503020204020204" charset="-122"/>
            </a:endParaRPr>
          </a:p>
          <a:p>
            <a:pPr>
              <a:lnSpc>
                <a:spcPct val="150000"/>
              </a:lnSpc>
              <a:spcBef>
                <a:spcPct val="20000"/>
              </a:spcBef>
              <a:buClr>
                <a:schemeClr val="hlink"/>
              </a:buClr>
              <a:buFont typeface="Wingdings" panose="05000000000000000000" pitchFamily="2" charset="2"/>
              <a:buNone/>
            </a:pPr>
            <a:endParaRPr lang="zh-CN" altLang="en-US" sz="2400" b="1" dirty="0">
              <a:solidFill>
                <a:srgbClr val="0070C0"/>
              </a:solidFill>
              <a:latin typeface="Calibri" panose="020F0502020204030204" pitchFamily="34" charset="0"/>
              <a:ea typeface="微软雅黑" panose="020B0503020204020204" charset="-122"/>
            </a:endParaRPr>
          </a:p>
        </p:txBody>
      </p:sp>
      <p:sp>
        <p:nvSpPr>
          <p:cNvPr id="7" name="文本框 19"/>
          <p:cNvSpPr txBox="1">
            <a:spLocks noChangeArrowheads="1"/>
          </p:cNvSpPr>
          <p:nvPr/>
        </p:nvSpPr>
        <p:spPr bwMode="auto">
          <a:xfrm>
            <a:off x="782857" y="3660895"/>
            <a:ext cx="10387012" cy="719556"/>
          </a:xfrm>
          <a:prstGeom prst="rect">
            <a:avLst/>
          </a:prstGeom>
          <a:noFill/>
          <a:ln w="9525">
            <a:noFill/>
            <a:miter lim="800000"/>
          </a:ln>
        </p:spPr>
        <p:txBody>
          <a:bodyPr wrap="square">
            <a:spAutoFit/>
          </a:bodyPr>
          <a:lstStyle/>
          <a:p>
            <a:pPr indent="355600" eaLnBrk="1" latinLnBrk="1" hangingPunct="1">
              <a:lnSpc>
                <a:spcPct val="200000"/>
              </a:lnSpc>
              <a:buFont typeface="Arial" panose="020B0604020202020204" pitchFamily="34" charset="0"/>
              <a:buNone/>
            </a:pPr>
            <a:r>
              <a:rPr lang="en-US" altLang="zh-CN" sz="2400" b="1" dirty="0">
                <a:solidFill>
                  <a:srgbClr val="2394CD"/>
                </a:solidFill>
                <a:latin typeface="微软雅黑" panose="020B0503020204020204" charset="-122"/>
                <a:ea typeface="微软雅黑" panose="020B0503020204020204" charset="-122"/>
              </a:rPr>
              <a:t>  </a:t>
            </a:r>
            <a:endParaRPr lang="zh-CN" altLang="en-US" sz="2400" dirty="0">
              <a:solidFill>
                <a:srgbClr val="00091A"/>
              </a:solidFill>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3" y="130325"/>
            <a:ext cx="6072115" cy="954107"/>
          </a:xfrm>
          <a:prstGeom prst="rect">
            <a:avLst/>
          </a:prstGeom>
          <a:noFill/>
          <a:ln w="9525">
            <a:noFill/>
            <a:miter lim="800000"/>
          </a:ln>
        </p:spPr>
        <p:txBody>
          <a:bodyPr wrap="square">
            <a:spAutoFit/>
          </a:bodyPr>
          <a:lstStyle/>
          <a:p>
            <a:pPr algn="ctr" latinLnBrk="1"/>
            <a:r>
              <a:rPr lang="zh-CN" altLang="zh-CN" sz="2800" b="1" dirty="0">
                <a:solidFill>
                  <a:prstClr val="black">
                    <a:lumMod val="50000"/>
                    <a:lumOff val="50000"/>
                  </a:prstClr>
                </a:solidFill>
                <a:latin typeface="微软雅黑" panose="020B0503020204020204" charset="-122"/>
                <a:ea typeface="微软雅黑" panose="020B0503020204020204" charset="-122"/>
              </a:rPr>
              <a:t>一、</a:t>
            </a:r>
            <a:r>
              <a:rPr lang="zh-CN" altLang="en-US" sz="2800" b="1" dirty="0">
                <a:solidFill>
                  <a:prstClr val="black">
                    <a:lumMod val="50000"/>
                    <a:lumOff val="50000"/>
                  </a:prstClr>
                </a:solidFill>
                <a:latin typeface="微软雅黑" panose="020B0503020204020204" charset="-122"/>
                <a:ea typeface="微软雅黑" panose="020B0503020204020204" charset="-122"/>
              </a:rPr>
              <a:t>国际康复医学发展历程</a:t>
            </a:r>
            <a:endParaRPr lang="zh-CN" altLang="zh-CN" sz="2800" b="1" dirty="0">
              <a:solidFill>
                <a:srgbClr val="0070C0"/>
              </a:solidFill>
              <a:latin typeface="Calibri" panose="020F0502020204030204" pitchFamily="34" charset="0"/>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6" name="文本框 18"/>
          <p:cNvSpPr txBox="1">
            <a:spLocks noChangeArrowheads="1"/>
          </p:cNvSpPr>
          <p:nvPr/>
        </p:nvSpPr>
        <p:spPr bwMode="auto">
          <a:xfrm>
            <a:off x="660241" y="1715770"/>
            <a:ext cx="10870565" cy="3138170"/>
          </a:xfrm>
          <a:prstGeom prst="rect">
            <a:avLst/>
          </a:prstGeom>
          <a:noFill/>
          <a:ln w="9525">
            <a:noFill/>
            <a:miter lim="800000"/>
          </a:ln>
        </p:spPr>
        <p:txBody>
          <a:bodyPr wrap="square">
            <a:spAutoFit/>
          </a:bodyPr>
          <a:lstStyle/>
          <a:p>
            <a:pPr>
              <a:defRPr/>
            </a:pPr>
            <a:r>
              <a:rPr lang="zh-CN" altLang="en-US" dirty="0">
                <a:solidFill>
                  <a:prstClr val="black">
                    <a:lumMod val="50000"/>
                    <a:lumOff val="50000"/>
                  </a:prstClr>
                </a:solidFill>
                <a:latin typeface="微软雅黑" panose="020B0503020204020204" charset="-122"/>
                <a:ea typeface="微软雅黑" panose="020B0503020204020204" charset="-122"/>
              </a:rPr>
              <a:t>（二）形成期（</a:t>
            </a:r>
            <a:r>
              <a:rPr lang="en-US" altLang="zh-CN" dirty="0">
                <a:solidFill>
                  <a:prstClr val="black">
                    <a:lumMod val="50000"/>
                    <a:lumOff val="50000"/>
                  </a:prstClr>
                </a:solidFill>
                <a:latin typeface="微软雅黑" panose="020B0503020204020204" charset="-122"/>
                <a:ea typeface="微软雅黑" panose="020B0503020204020204" charset="-122"/>
              </a:rPr>
              <a:t>1910—1946</a:t>
            </a:r>
            <a:r>
              <a:rPr lang="zh-CN" altLang="en-US" dirty="0">
                <a:solidFill>
                  <a:prstClr val="black">
                    <a:lumMod val="50000"/>
                    <a:lumOff val="50000"/>
                  </a:prstClr>
                </a:solidFill>
                <a:latin typeface="微软雅黑" panose="020B0503020204020204" charset="-122"/>
                <a:ea typeface="微软雅黑" panose="020B0503020204020204" charset="-122"/>
              </a:rPr>
              <a:t>年）</a:t>
            </a:r>
            <a:endParaRPr lang="en-US" altLang="zh-CN"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r>
              <a:rPr lang="en-US" altLang="zh-CN" dirty="0">
                <a:solidFill>
                  <a:prstClr val="black">
                    <a:lumMod val="50000"/>
                    <a:lumOff val="50000"/>
                  </a:prstClr>
                </a:solidFill>
                <a:latin typeface="微软雅黑" panose="020B0503020204020204" charset="-122"/>
                <a:ea typeface="微软雅黑" panose="020B0503020204020204" charset="-122"/>
              </a:rPr>
              <a:t>1910</a:t>
            </a:r>
            <a:r>
              <a:rPr lang="zh-CN" altLang="en-US" dirty="0">
                <a:solidFill>
                  <a:prstClr val="black">
                    <a:lumMod val="50000"/>
                    <a:lumOff val="50000"/>
                  </a:prstClr>
                </a:solidFill>
                <a:latin typeface="微软雅黑" panose="020B0503020204020204" charset="-122"/>
                <a:ea typeface="微软雅黑" panose="020B0503020204020204" charset="-122"/>
              </a:rPr>
              <a:t>年开始，康复一词正式应用于残疾者身上。</a:t>
            </a:r>
            <a:endParaRPr lang="zh-CN" altLang="en-US"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r>
              <a:rPr lang="en-US" altLang="zh-CN" dirty="0">
                <a:solidFill>
                  <a:prstClr val="black">
                    <a:lumMod val="50000"/>
                    <a:lumOff val="50000"/>
                  </a:prstClr>
                </a:solidFill>
                <a:latin typeface="微软雅黑" panose="020B0503020204020204" charset="-122"/>
                <a:ea typeface="微软雅黑" panose="020B0503020204020204" charset="-122"/>
              </a:rPr>
              <a:t>1917</a:t>
            </a:r>
            <a:r>
              <a:rPr lang="zh-CN" altLang="en-US" dirty="0">
                <a:solidFill>
                  <a:prstClr val="black">
                    <a:lumMod val="50000"/>
                    <a:lumOff val="50000"/>
                  </a:prstClr>
                </a:solidFill>
                <a:latin typeface="微软雅黑" panose="020B0503020204020204" charset="-122"/>
                <a:ea typeface="微软雅黑" panose="020B0503020204020204" charset="-122"/>
              </a:rPr>
              <a:t>年美国陆军成立了身体功能重建部和康复部，这是最早的康复机构。</a:t>
            </a:r>
            <a:endParaRPr lang="zh-CN" altLang="en-US"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r>
              <a:rPr lang="en-US" altLang="zh-CN" dirty="0">
                <a:solidFill>
                  <a:prstClr val="black">
                    <a:lumMod val="50000"/>
                    <a:lumOff val="50000"/>
                  </a:prstClr>
                </a:solidFill>
                <a:latin typeface="微软雅黑" panose="020B0503020204020204" charset="-122"/>
                <a:ea typeface="微软雅黑" panose="020B0503020204020204" charset="-122"/>
              </a:rPr>
              <a:t>1942</a:t>
            </a:r>
            <a:r>
              <a:rPr lang="zh-CN" altLang="en-US" dirty="0">
                <a:solidFill>
                  <a:prstClr val="black">
                    <a:lumMod val="50000"/>
                    <a:lumOff val="50000"/>
                  </a:prstClr>
                </a:solidFill>
                <a:latin typeface="微软雅黑" panose="020B0503020204020204" charset="-122"/>
                <a:ea typeface="微软雅黑" panose="020B0503020204020204" charset="-122"/>
              </a:rPr>
              <a:t>年在纽约召开全美康复讨论会，给康复下了第一个定义。</a:t>
            </a:r>
            <a:endParaRPr lang="zh-CN" altLang="en-US"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r>
              <a:rPr lang="en-US" altLang="zh-CN" dirty="0">
                <a:solidFill>
                  <a:prstClr val="black">
                    <a:lumMod val="50000"/>
                    <a:lumOff val="50000"/>
                  </a:prstClr>
                </a:solidFill>
                <a:latin typeface="微软雅黑" panose="020B0503020204020204" charset="-122"/>
                <a:ea typeface="微软雅黑" panose="020B0503020204020204" charset="-122"/>
              </a:rPr>
              <a:t>1943</a:t>
            </a:r>
            <a:r>
              <a:rPr lang="zh-CN" altLang="en-US" dirty="0">
                <a:solidFill>
                  <a:prstClr val="black">
                    <a:lumMod val="50000"/>
                    <a:lumOff val="50000"/>
                  </a:prstClr>
                </a:solidFill>
                <a:latin typeface="微软雅黑" panose="020B0503020204020204" charset="-122"/>
                <a:ea typeface="微软雅黑" panose="020B0503020204020204" charset="-122"/>
              </a:rPr>
              <a:t>年英国发表公告，公开承认了康复的概念。期间第一次世界大战后的战伤、截肢、脊髓和周围神经损伤。</a:t>
            </a:r>
            <a:endParaRPr lang="zh-CN" altLang="en-US"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r>
              <a:rPr lang="en-US" altLang="zh-CN" dirty="0">
                <a:solidFill>
                  <a:prstClr val="black">
                    <a:lumMod val="50000"/>
                    <a:lumOff val="50000"/>
                  </a:prstClr>
                </a:solidFill>
                <a:latin typeface="微软雅黑" panose="020B0503020204020204" charset="-122"/>
                <a:ea typeface="微软雅黑" panose="020B0503020204020204" charset="-122"/>
              </a:rPr>
              <a:t>20—30</a:t>
            </a:r>
            <a:r>
              <a:rPr lang="zh-CN" altLang="en-US" dirty="0">
                <a:solidFill>
                  <a:prstClr val="black">
                    <a:lumMod val="50000"/>
                    <a:lumOff val="50000"/>
                  </a:prstClr>
                </a:solidFill>
                <a:latin typeface="微软雅黑" panose="020B0503020204020204" charset="-122"/>
                <a:ea typeface="微软雅黑" panose="020B0503020204020204" charset="-122"/>
              </a:rPr>
              <a:t>年代脊髓灰质炎的流行，使得康复评定方面出现徒手肌力检查等方法；治疗方面出现增强肌力的运动疗法、假肢、矫形器、电诊断、超声治疗等。第二次世界大战进一步促进了康复的发展。</a:t>
            </a:r>
            <a:endParaRPr lang="zh-CN" altLang="en-US"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r>
              <a:rPr lang="en-US" altLang="zh-CN" dirty="0">
                <a:solidFill>
                  <a:prstClr val="black">
                    <a:lumMod val="50000"/>
                    <a:lumOff val="50000"/>
                  </a:prstClr>
                </a:solidFill>
                <a:latin typeface="微软雅黑" panose="020B0503020204020204" charset="-122"/>
                <a:ea typeface="微软雅黑" panose="020B0503020204020204" charset="-122"/>
              </a:rPr>
              <a:t>1917</a:t>
            </a:r>
            <a:r>
              <a:rPr lang="zh-CN" altLang="en-US" dirty="0">
                <a:solidFill>
                  <a:prstClr val="black">
                    <a:lumMod val="50000"/>
                    <a:lumOff val="50000"/>
                  </a:prstClr>
                </a:solidFill>
                <a:latin typeface="微软雅黑" panose="020B0503020204020204" charset="-122"/>
                <a:ea typeface="微软雅黑" panose="020B0503020204020204" charset="-122"/>
              </a:rPr>
              <a:t>年成立美国作业疗法师协会，</a:t>
            </a:r>
            <a:r>
              <a:rPr lang="en-US" altLang="zh-CN" dirty="0">
                <a:solidFill>
                  <a:prstClr val="black">
                    <a:lumMod val="50000"/>
                    <a:lumOff val="50000"/>
                  </a:prstClr>
                </a:solidFill>
                <a:latin typeface="微软雅黑" panose="020B0503020204020204" charset="-122"/>
                <a:ea typeface="微软雅黑" panose="020B0503020204020204" charset="-122"/>
              </a:rPr>
              <a:t>1920</a:t>
            </a:r>
            <a:r>
              <a:rPr lang="zh-CN" altLang="en-US" dirty="0">
                <a:solidFill>
                  <a:prstClr val="black">
                    <a:lumMod val="50000"/>
                    <a:lumOff val="50000"/>
                  </a:prstClr>
                </a:solidFill>
                <a:latin typeface="微软雅黑" panose="020B0503020204020204" charset="-122"/>
                <a:ea typeface="微软雅黑" panose="020B0503020204020204" charset="-122"/>
              </a:rPr>
              <a:t>年成立美国物理疗法师协会。</a:t>
            </a:r>
            <a:r>
              <a:rPr lang="en-US" altLang="zh-CN" dirty="0">
                <a:solidFill>
                  <a:prstClr val="black">
                    <a:lumMod val="50000"/>
                    <a:lumOff val="50000"/>
                  </a:prstClr>
                </a:solidFill>
                <a:latin typeface="微软雅黑" panose="020B0503020204020204" charset="-122"/>
                <a:ea typeface="微软雅黑" panose="020B0503020204020204" charset="-122"/>
              </a:rPr>
              <a:t>1923</a:t>
            </a:r>
            <a:r>
              <a:rPr lang="zh-CN" altLang="en-US" dirty="0">
                <a:solidFill>
                  <a:prstClr val="black">
                    <a:lumMod val="50000"/>
                    <a:lumOff val="50000"/>
                  </a:prstClr>
                </a:solidFill>
                <a:latin typeface="微软雅黑" panose="020B0503020204020204" charset="-122"/>
                <a:ea typeface="微软雅黑" panose="020B0503020204020204" charset="-122"/>
              </a:rPr>
              <a:t>年成立美国放射、理疗学会，</a:t>
            </a:r>
            <a:r>
              <a:rPr lang="en-US" altLang="zh-CN" dirty="0">
                <a:solidFill>
                  <a:prstClr val="black">
                    <a:lumMod val="50000"/>
                    <a:lumOff val="50000"/>
                  </a:prstClr>
                </a:solidFill>
                <a:latin typeface="微软雅黑" panose="020B0503020204020204" charset="-122"/>
                <a:ea typeface="微软雅黑" panose="020B0503020204020204" charset="-122"/>
              </a:rPr>
              <a:t>1925</a:t>
            </a:r>
            <a:r>
              <a:rPr lang="zh-CN" altLang="en-US" dirty="0">
                <a:solidFill>
                  <a:prstClr val="black">
                    <a:lumMod val="50000"/>
                    <a:lumOff val="50000"/>
                  </a:prstClr>
                </a:solidFill>
                <a:latin typeface="微软雅黑" panose="020B0503020204020204" charset="-122"/>
                <a:ea typeface="微软雅黑" panose="020B0503020204020204" charset="-122"/>
              </a:rPr>
              <a:t>年改为美国理疗学会，</a:t>
            </a:r>
            <a:r>
              <a:rPr lang="en-US" altLang="zh-CN" dirty="0">
                <a:solidFill>
                  <a:prstClr val="black">
                    <a:lumMod val="50000"/>
                    <a:lumOff val="50000"/>
                  </a:prstClr>
                </a:solidFill>
                <a:latin typeface="微软雅黑" panose="020B0503020204020204" charset="-122"/>
                <a:ea typeface="微软雅黑" panose="020B0503020204020204" charset="-122"/>
              </a:rPr>
              <a:t>1945</a:t>
            </a:r>
            <a:r>
              <a:rPr lang="zh-CN" altLang="en-US" dirty="0">
                <a:solidFill>
                  <a:prstClr val="black">
                    <a:lumMod val="50000"/>
                    <a:lumOff val="50000"/>
                  </a:prstClr>
                </a:solidFill>
                <a:latin typeface="微软雅黑" panose="020B0503020204020204" charset="-122"/>
                <a:ea typeface="微软雅黑" panose="020B0503020204020204" charset="-122"/>
              </a:rPr>
              <a:t>年改为美国物理医学学会。</a:t>
            </a:r>
            <a:endParaRPr lang="zh-CN" altLang="en-US"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r>
              <a:rPr lang="en-US" altLang="zh-CN" dirty="0">
                <a:solidFill>
                  <a:prstClr val="black">
                    <a:lumMod val="50000"/>
                    <a:lumOff val="50000"/>
                  </a:prstClr>
                </a:solidFill>
                <a:latin typeface="微软雅黑" panose="020B0503020204020204" charset="-122"/>
                <a:ea typeface="微软雅黑" panose="020B0503020204020204" charset="-122"/>
              </a:rPr>
              <a:t>1922</a:t>
            </a:r>
            <a:r>
              <a:rPr lang="zh-CN" altLang="en-US" dirty="0">
                <a:solidFill>
                  <a:prstClr val="black">
                    <a:lumMod val="50000"/>
                    <a:lumOff val="50000"/>
                  </a:prstClr>
                </a:solidFill>
                <a:latin typeface="微软雅黑" panose="020B0503020204020204" charset="-122"/>
                <a:ea typeface="微软雅黑" panose="020B0503020204020204" charset="-122"/>
              </a:rPr>
              <a:t>年</a:t>
            </a:r>
            <a:r>
              <a:rPr lang="en-US" altLang="zh-CN" dirty="0">
                <a:solidFill>
                  <a:prstClr val="black">
                    <a:lumMod val="50000"/>
                    <a:lumOff val="50000"/>
                  </a:prstClr>
                </a:solidFill>
                <a:latin typeface="微软雅黑" panose="020B0503020204020204" charset="-122"/>
                <a:ea typeface="微软雅黑" panose="020B0503020204020204" charset="-122"/>
              </a:rPr>
              <a:t>《</a:t>
            </a:r>
            <a:r>
              <a:rPr lang="zh-CN" altLang="en-US" dirty="0">
                <a:solidFill>
                  <a:prstClr val="black">
                    <a:lumMod val="50000"/>
                    <a:lumOff val="50000"/>
                  </a:prstClr>
                </a:solidFill>
                <a:latin typeface="微软雅黑" panose="020B0503020204020204" charset="-122"/>
                <a:ea typeface="微软雅黑" panose="020B0503020204020204" charset="-122"/>
              </a:rPr>
              <a:t>作业治疗与康复</a:t>
            </a:r>
            <a:r>
              <a:rPr lang="en-US" altLang="zh-CN" dirty="0">
                <a:solidFill>
                  <a:prstClr val="black">
                    <a:lumMod val="50000"/>
                    <a:lumOff val="50000"/>
                  </a:prstClr>
                </a:solidFill>
                <a:latin typeface="微软雅黑" panose="020B0503020204020204" charset="-122"/>
                <a:ea typeface="微软雅黑" panose="020B0503020204020204" charset="-122"/>
              </a:rPr>
              <a:t>》</a:t>
            </a:r>
            <a:r>
              <a:rPr lang="zh-CN" altLang="en-US" dirty="0">
                <a:solidFill>
                  <a:prstClr val="black">
                    <a:lumMod val="50000"/>
                    <a:lumOff val="50000"/>
                  </a:prstClr>
                </a:solidFill>
                <a:latin typeface="微软雅黑" panose="020B0503020204020204" charset="-122"/>
                <a:ea typeface="微软雅黑" panose="020B0503020204020204" charset="-122"/>
              </a:rPr>
              <a:t>杂志诞生，</a:t>
            </a:r>
            <a:r>
              <a:rPr lang="en-US" altLang="zh-CN" dirty="0">
                <a:solidFill>
                  <a:prstClr val="black">
                    <a:lumMod val="50000"/>
                    <a:lumOff val="50000"/>
                  </a:prstClr>
                </a:solidFill>
                <a:latin typeface="微软雅黑" panose="020B0503020204020204" charset="-122"/>
                <a:ea typeface="微软雅黑" panose="020B0503020204020204" charset="-122"/>
              </a:rPr>
              <a:t>1944</a:t>
            </a:r>
            <a:r>
              <a:rPr lang="zh-CN" altLang="en-US" dirty="0">
                <a:solidFill>
                  <a:prstClr val="black">
                    <a:lumMod val="50000"/>
                    <a:lumOff val="50000"/>
                  </a:prstClr>
                </a:solidFill>
                <a:latin typeface="微软雅黑" panose="020B0503020204020204" charset="-122"/>
                <a:ea typeface="微软雅黑" panose="020B0503020204020204" charset="-122"/>
              </a:rPr>
              <a:t>年</a:t>
            </a:r>
            <a:r>
              <a:rPr lang="en-US" altLang="zh-CN" dirty="0">
                <a:solidFill>
                  <a:prstClr val="black">
                    <a:lumMod val="50000"/>
                    <a:lumOff val="50000"/>
                  </a:prstClr>
                </a:solidFill>
                <a:latin typeface="微软雅黑" panose="020B0503020204020204" charset="-122"/>
                <a:ea typeface="微软雅黑" panose="020B0503020204020204" charset="-122"/>
              </a:rPr>
              <a:t>《</a:t>
            </a:r>
            <a:r>
              <a:rPr lang="zh-CN" altLang="en-US" dirty="0">
                <a:solidFill>
                  <a:prstClr val="black">
                    <a:lumMod val="50000"/>
                    <a:lumOff val="50000"/>
                  </a:prstClr>
                </a:solidFill>
                <a:latin typeface="微软雅黑" panose="020B0503020204020204" charset="-122"/>
                <a:ea typeface="微软雅黑" panose="020B0503020204020204" charset="-122"/>
              </a:rPr>
              <a:t>物理医学与康复文献</a:t>
            </a:r>
            <a:r>
              <a:rPr lang="en-US" altLang="zh-CN" dirty="0">
                <a:solidFill>
                  <a:prstClr val="black">
                    <a:lumMod val="50000"/>
                    <a:lumOff val="50000"/>
                  </a:prstClr>
                </a:solidFill>
                <a:latin typeface="微软雅黑" panose="020B0503020204020204" charset="-122"/>
                <a:ea typeface="微软雅黑" panose="020B0503020204020204" charset="-122"/>
              </a:rPr>
              <a:t>》</a:t>
            </a:r>
            <a:r>
              <a:rPr lang="zh-CN" altLang="en-US" dirty="0">
                <a:solidFill>
                  <a:prstClr val="black">
                    <a:lumMod val="50000"/>
                    <a:lumOff val="50000"/>
                  </a:prstClr>
                </a:solidFill>
                <a:latin typeface="微软雅黑" panose="020B0503020204020204" charset="-122"/>
                <a:ea typeface="微软雅黑" panose="020B0503020204020204" charset="-122"/>
              </a:rPr>
              <a:t>杂志诞生。</a:t>
            </a:r>
            <a:endParaRPr lang="zh-CN" altLang="en-US" dirty="0">
              <a:solidFill>
                <a:prstClr val="black">
                  <a:lumMod val="50000"/>
                  <a:lumOff val="50000"/>
                </a:prstClr>
              </a:solidFill>
              <a:latin typeface="微软雅黑" panose="020B0503020204020204" charset="-122"/>
              <a:ea typeface="微软雅黑" panose="020B0503020204020204" charset="-122"/>
            </a:endParaRPr>
          </a:p>
        </p:txBody>
      </p:sp>
      <p:sp>
        <p:nvSpPr>
          <p:cNvPr id="7" name="文本框 19"/>
          <p:cNvSpPr txBox="1">
            <a:spLocks noChangeArrowheads="1"/>
          </p:cNvSpPr>
          <p:nvPr/>
        </p:nvSpPr>
        <p:spPr bwMode="auto">
          <a:xfrm>
            <a:off x="782857" y="3660895"/>
            <a:ext cx="10387012" cy="719556"/>
          </a:xfrm>
          <a:prstGeom prst="rect">
            <a:avLst/>
          </a:prstGeom>
          <a:noFill/>
          <a:ln w="9525">
            <a:noFill/>
            <a:miter lim="800000"/>
          </a:ln>
        </p:spPr>
        <p:txBody>
          <a:bodyPr wrap="square">
            <a:spAutoFit/>
          </a:bodyPr>
          <a:lstStyle/>
          <a:p>
            <a:pPr indent="355600" eaLnBrk="1" latinLnBrk="1" hangingPunct="1">
              <a:lnSpc>
                <a:spcPct val="200000"/>
              </a:lnSpc>
              <a:buFont typeface="Arial" panose="020B0604020202020204" pitchFamily="34" charset="0"/>
              <a:buNone/>
            </a:pPr>
            <a:r>
              <a:rPr lang="en-US" altLang="zh-CN" sz="2400" b="1" dirty="0">
                <a:solidFill>
                  <a:srgbClr val="2394CD"/>
                </a:solidFill>
                <a:latin typeface="微软雅黑" panose="020B0503020204020204" charset="-122"/>
                <a:ea typeface="微软雅黑" panose="020B0503020204020204" charset="-122"/>
              </a:rPr>
              <a:t>  </a:t>
            </a:r>
            <a:endParaRPr lang="zh-CN" altLang="en-US" sz="2400" dirty="0">
              <a:solidFill>
                <a:srgbClr val="00091A"/>
              </a:solidFill>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3" y="130325"/>
            <a:ext cx="6072115" cy="954107"/>
          </a:xfrm>
          <a:prstGeom prst="rect">
            <a:avLst/>
          </a:prstGeom>
          <a:noFill/>
          <a:ln w="9525">
            <a:noFill/>
            <a:miter lim="800000"/>
          </a:ln>
        </p:spPr>
        <p:txBody>
          <a:bodyPr wrap="square">
            <a:spAutoFit/>
          </a:bodyPr>
          <a:lstStyle/>
          <a:p>
            <a:pPr algn="ctr" latinLnBrk="1"/>
            <a:r>
              <a:rPr lang="zh-CN" altLang="zh-CN" sz="2800" b="1" dirty="0">
                <a:solidFill>
                  <a:prstClr val="black">
                    <a:lumMod val="50000"/>
                    <a:lumOff val="50000"/>
                  </a:prstClr>
                </a:solidFill>
                <a:latin typeface="微软雅黑" panose="020B0503020204020204" charset="-122"/>
                <a:ea typeface="微软雅黑" panose="020B0503020204020204" charset="-122"/>
              </a:rPr>
              <a:t>一、</a:t>
            </a:r>
            <a:r>
              <a:rPr lang="zh-CN" altLang="en-US" sz="2800" b="1" dirty="0">
                <a:solidFill>
                  <a:prstClr val="black">
                    <a:lumMod val="50000"/>
                    <a:lumOff val="50000"/>
                  </a:prstClr>
                </a:solidFill>
                <a:latin typeface="微软雅黑" panose="020B0503020204020204" charset="-122"/>
                <a:ea typeface="微软雅黑" panose="020B0503020204020204" charset="-122"/>
              </a:rPr>
              <a:t>国际康复医学发展历程</a:t>
            </a:r>
            <a:endParaRPr lang="zh-CN" altLang="zh-CN" sz="2800" b="1" dirty="0">
              <a:solidFill>
                <a:srgbClr val="0070C0"/>
              </a:solidFill>
              <a:latin typeface="Calibri" panose="020F0502020204030204" pitchFamily="34" charset="0"/>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6" name="文本框 18"/>
          <p:cNvSpPr txBox="1">
            <a:spLocks noChangeArrowheads="1"/>
          </p:cNvSpPr>
          <p:nvPr/>
        </p:nvSpPr>
        <p:spPr bwMode="auto">
          <a:xfrm>
            <a:off x="660241" y="1715770"/>
            <a:ext cx="10870565" cy="3415030"/>
          </a:xfrm>
          <a:prstGeom prst="rect">
            <a:avLst/>
          </a:prstGeom>
          <a:noFill/>
          <a:ln w="9525">
            <a:noFill/>
            <a:miter lim="800000"/>
          </a:ln>
        </p:spPr>
        <p:txBody>
          <a:bodyPr wrap="square">
            <a:spAutoFit/>
          </a:bodyPr>
          <a:lstStyle/>
          <a:p>
            <a:pPr>
              <a:defRPr/>
            </a:pPr>
            <a:endParaRPr lang="en-US" altLang="zh-CN" dirty="0">
              <a:solidFill>
                <a:prstClr val="black">
                  <a:lumMod val="50000"/>
                  <a:lumOff val="50000"/>
                </a:prstClr>
              </a:solidFill>
              <a:latin typeface="微软雅黑" panose="020B0503020204020204" charset="-122"/>
              <a:ea typeface="微软雅黑" panose="020B0503020204020204" charset="-122"/>
            </a:endParaRPr>
          </a:p>
          <a:p>
            <a:pPr>
              <a:defRPr/>
            </a:pPr>
            <a:r>
              <a:rPr lang="zh-CN" altLang="en-US" dirty="0">
                <a:solidFill>
                  <a:prstClr val="black">
                    <a:lumMod val="50000"/>
                    <a:lumOff val="50000"/>
                  </a:prstClr>
                </a:solidFill>
                <a:latin typeface="微软雅黑" panose="020B0503020204020204" charset="-122"/>
                <a:ea typeface="微软雅黑" panose="020B0503020204020204" charset="-122"/>
              </a:rPr>
              <a:t>（三）确立期</a:t>
            </a:r>
            <a:r>
              <a:rPr lang="en-US" altLang="zh-CN" dirty="0">
                <a:solidFill>
                  <a:prstClr val="black">
                    <a:lumMod val="50000"/>
                    <a:lumOff val="50000"/>
                  </a:prstClr>
                </a:solidFill>
                <a:latin typeface="微软雅黑" panose="020B0503020204020204" charset="-122"/>
                <a:ea typeface="微软雅黑" panose="020B0503020204020204" charset="-122"/>
              </a:rPr>
              <a:t>(1947—1970)</a:t>
            </a:r>
            <a:endParaRPr lang="en-US" altLang="zh-CN"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r>
              <a:rPr lang="zh-CN" altLang="en-US" dirty="0">
                <a:solidFill>
                  <a:prstClr val="black">
                    <a:lumMod val="50000"/>
                    <a:lumOff val="50000"/>
                  </a:prstClr>
                </a:solidFill>
                <a:latin typeface="微软雅黑" panose="020B0503020204020204" charset="-122"/>
                <a:ea typeface="微软雅黑" panose="020B0503020204020204" charset="-122"/>
              </a:rPr>
              <a:t>第二次世界大战后客观地促进了康复医学的发展</a:t>
            </a:r>
            <a:r>
              <a:rPr lang="en-US" altLang="zh-CN" dirty="0">
                <a:solidFill>
                  <a:prstClr val="black">
                    <a:lumMod val="50000"/>
                    <a:lumOff val="50000"/>
                  </a:prstClr>
                </a:solidFill>
                <a:latin typeface="微软雅黑" panose="020B0503020204020204" charset="-122"/>
                <a:ea typeface="微软雅黑" panose="020B0503020204020204" charset="-122"/>
              </a:rPr>
              <a:t>,1947</a:t>
            </a:r>
            <a:r>
              <a:rPr lang="zh-CN" altLang="en-US" dirty="0">
                <a:solidFill>
                  <a:prstClr val="black">
                    <a:lumMod val="50000"/>
                    <a:lumOff val="50000"/>
                  </a:prstClr>
                </a:solidFill>
                <a:latin typeface="微软雅黑" panose="020B0503020204020204" charset="-122"/>
                <a:ea typeface="微软雅黑" panose="020B0503020204020204" charset="-122"/>
              </a:rPr>
              <a:t>年 美国成立了物理医学与康复医学会</a:t>
            </a:r>
            <a:r>
              <a:rPr lang="en-US" altLang="zh-CN" dirty="0">
                <a:solidFill>
                  <a:prstClr val="black">
                    <a:lumMod val="50000"/>
                    <a:lumOff val="50000"/>
                  </a:prstClr>
                </a:solidFill>
                <a:latin typeface="微软雅黑" panose="020B0503020204020204" charset="-122"/>
                <a:ea typeface="微软雅黑" panose="020B0503020204020204" charset="-122"/>
              </a:rPr>
              <a:t>,</a:t>
            </a:r>
            <a:r>
              <a:rPr lang="zh-CN" altLang="en-US" dirty="0">
                <a:solidFill>
                  <a:prstClr val="black">
                    <a:lumMod val="50000"/>
                    <a:lumOff val="50000"/>
                  </a:prstClr>
                </a:solidFill>
                <a:latin typeface="微软雅黑" panose="020B0503020204020204" charset="-122"/>
                <a:ea typeface="微软雅黑" panose="020B0503020204020204" charset="-122"/>
              </a:rPr>
              <a:t>同年制定了康复医学专业医师的培养制度</a:t>
            </a:r>
            <a:r>
              <a:rPr lang="en-US" altLang="zh-CN" dirty="0">
                <a:solidFill>
                  <a:prstClr val="black">
                    <a:lumMod val="50000"/>
                    <a:lumOff val="50000"/>
                  </a:prstClr>
                </a:solidFill>
                <a:latin typeface="微软雅黑" panose="020B0503020204020204" charset="-122"/>
                <a:ea typeface="微软雅黑" panose="020B0503020204020204" charset="-122"/>
              </a:rPr>
              <a:t>.</a:t>
            </a:r>
            <a:endParaRPr lang="en-US" altLang="zh-CN"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r>
              <a:rPr lang="en-US" altLang="zh-CN" dirty="0">
                <a:solidFill>
                  <a:prstClr val="black">
                    <a:lumMod val="50000"/>
                    <a:lumOff val="50000"/>
                  </a:prstClr>
                </a:solidFill>
                <a:latin typeface="微软雅黑" panose="020B0503020204020204" charset="-122"/>
                <a:ea typeface="微软雅黑" panose="020B0503020204020204" charset="-122"/>
              </a:rPr>
              <a:t>1948</a:t>
            </a:r>
            <a:r>
              <a:rPr lang="zh-CN" altLang="en-US" dirty="0">
                <a:solidFill>
                  <a:prstClr val="black">
                    <a:lumMod val="50000"/>
                    <a:lumOff val="50000"/>
                  </a:prstClr>
                </a:solidFill>
                <a:latin typeface="微软雅黑" panose="020B0503020204020204" charset="-122"/>
                <a:ea typeface="微软雅黑" panose="020B0503020204020204" charset="-122"/>
              </a:rPr>
              <a:t>年成立世界物理治疗联合会。</a:t>
            </a:r>
            <a:endParaRPr lang="zh-CN" altLang="en-US"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r>
              <a:rPr lang="en-US" altLang="zh-CN" dirty="0">
                <a:solidFill>
                  <a:prstClr val="black">
                    <a:lumMod val="50000"/>
                    <a:lumOff val="50000"/>
                  </a:prstClr>
                </a:solidFill>
                <a:latin typeface="微软雅黑" panose="020B0503020204020204" charset="-122"/>
                <a:ea typeface="微软雅黑" panose="020B0503020204020204" charset="-122"/>
              </a:rPr>
              <a:t>1950</a:t>
            </a:r>
            <a:r>
              <a:rPr lang="zh-CN" altLang="en-US" dirty="0">
                <a:solidFill>
                  <a:prstClr val="black">
                    <a:lumMod val="50000"/>
                    <a:lumOff val="50000"/>
                  </a:prstClr>
                </a:solidFill>
                <a:latin typeface="微软雅黑" panose="020B0503020204020204" charset="-122"/>
                <a:ea typeface="微软雅黑" panose="020B0503020204020204" charset="-122"/>
              </a:rPr>
              <a:t>年成立了国际物理医学与康复联盟。</a:t>
            </a:r>
            <a:endParaRPr lang="zh-CN" altLang="en-US"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r>
              <a:rPr lang="en-US" altLang="zh-CN" dirty="0">
                <a:solidFill>
                  <a:prstClr val="black">
                    <a:lumMod val="50000"/>
                    <a:lumOff val="50000"/>
                  </a:prstClr>
                </a:solidFill>
                <a:latin typeface="微软雅黑" panose="020B0503020204020204" charset="-122"/>
                <a:ea typeface="微软雅黑" panose="020B0503020204020204" charset="-122"/>
              </a:rPr>
              <a:t>1952</a:t>
            </a:r>
            <a:r>
              <a:rPr lang="zh-CN" altLang="en-US" dirty="0">
                <a:solidFill>
                  <a:prstClr val="black">
                    <a:lumMod val="50000"/>
                    <a:lumOff val="50000"/>
                  </a:prstClr>
                </a:solidFill>
                <a:latin typeface="微软雅黑" panose="020B0503020204020204" charset="-122"/>
                <a:ea typeface="微软雅黑" panose="020B0503020204020204" charset="-122"/>
              </a:rPr>
              <a:t>年召开第一届世界物理医学会。</a:t>
            </a:r>
            <a:endParaRPr lang="zh-CN" altLang="en-US"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r>
              <a:rPr lang="en-US" altLang="zh-CN" dirty="0">
                <a:solidFill>
                  <a:prstClr val="black">
                    <a:lumMod val="50000"/>
                    <a:lumOff val="50000"/>
                  </a:prstClr>
                </a:solidFill>
                <a:latin typeface="微软雅黑" panose="020B0503020204020204" charset="-122"/>
                <a:ea typeface="微软雅黑" panose="020B0503020204020204" charset="-122"/>
              </a:rPr>
              <a:t>1954</a:t>
            </a:r>
            <a:r>
              <a:rPr lang="zh-CN" altLang="en-US" dirty="0">
                <a:solidFill>
                  <a:prstClr val="black">
                    <a:lumMod val="50000"/>
                    <a:lumOff val="50000"/>
                  </a:prstClr>
                </a:solidFill>
                <a:latin typeface="微软雅黑" panose="020B0503020204020204" charset="-122"/>
                <a:ea typeface="微软雅黑" panose="020B0503020204020204" charset="-122"/>
              </a:rPr>
              <a:t>年成立了世界作业疗法师联合会。</a:t>
            </a:r>
            <a:endParaRPr lang="zh-CN" altLang="en-US"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r>
              <a:rPr lang="en-US" altLang="zh-CN" dirty="0">
                <a:solidFill>
                  <a:prstClr val="black">
                    <a:lumMod val="50000"/>
                    <a:lumOff val="50000"/>
                  </a:prstClr>
                </a:solidFill>
                <a:latin typeface="微软雅黑" panose="020B0503020204020204" charset="-122"/>
                <a:ea typeface="微软雅黑" panose="020B0503020204020204" charset="-122"/>
              </a:rPr>
              <a:t>1969</a:t>
            </a:r>
            <a:r>
              <a:rPr lang="zh-CN" altLang="en-US" dirty="0">
                <a:solidFill>
                  <a:prstClr val="black">
                    <a:lumMod val="50000"/>
                    <a:lumOff val="50000"/>
                  </a:prstClr>
                </a:solidFill>
                <a:latin typeface="微软雅黑" panose="020B0503020204020204" charset="-122"/>
                <a:ea typeface="微软雅黑" panose="020B0503020204020204" charset="-122"/>
              </a:rPr>
              <a:t>年康复国际正式冠名。</a:t>
            </a:r>
            <a:endParaRPr lang="zh-CN" altLang="en-US"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r>
              <a:rPr lang="en-US" altLang="zh-CN" dirty="0">
                <a:solidFill>
                  <a:prstClr val="black">
                    <a:lumMod val="50000"/>
                    <a:lumOff val="50000"/>
                  </a:prstClr>
                </a:solidFill>
                <a:latin typeface="微软雅黑" panose="020B0503020204020204" charset="-122"/>
                <a:ea typeface="微软雅黑" panose="020B0503020204020204" charset="-122"/>
              </a:rPr>
              <a:t>《</a:t>
            </a:r>
            <a:r>
              <a:rPr lang="zh-CN" altLang="en-US" dirty="0">
                <a:solidFill>
                  <a:prstClr val="black">
                    <a:lumMod val="50000"/>
                    <a:lumOff val="50000"/>
                  </a:prstClr>
                </a:solidFill>
                <a:latin typeface="微软雅黑" panose="020B0503020204020204" charset="-122"/>
                <a:ea typeface="微软雅黑" panose="020B0503020204020204" charset="-122"/>
              </a:rPr>
              <a:t>物理医学与康复文献</a:t>
            </a:r>
            <a:r>
              <a:rPr lang="en-US" altLang="zh-CN" dirty="0">
                <a:solidFill>
                  <a:prstClr val="black">
                    <a:lumMod val="50000"/>
                    <a:lumOff val="50000"/>
                  </a:prstClr>
                </a:solidFill>
                <a:latin typeface="微软雅黑" panose="020B0503020204020204" charset="-122"/>
                <a:ea typeface="微软雅黑" panose="020B0503020204020204" charset="-122"/>
              </a:rPr>
              <a:t>》</a:t>
            </a:r>
            <a:r>
              <a:rPr lang="zh-CN" altLang="en-US" dirty="0">
                <a:solidFill>
                  <a:prstClr val="black">
                    <a:lumMod val="50000"/>
                    <a:lumOff val="50000"/>
                  </a:prstClr>
                </a:solidFill>
                <a:latin typeface="微软雅黑" panose="020B0503020204020204" charset="-122"/>
                <a:ea typeface="微软雅黑" panose="020B0503020204020204" charset="-122"/>
              </a:rPr>
              <a:t>、</a:t>
            </a:r>
            <a:r>
              <a:rPr lang="en-US" altLang="zh-CN" dirty="0">
                <a:solidFill>
                  <a:prstClr val="black">
                    <a:lumMod val="50000"/>
                    <a:lumOff val="50000"/>
                  </a:prstClr>
                </a:solidFill>
                <a:latin typeface="微软雅黑" panose="020B0503020204020204" charset="-122"/>
                <a:ea typeface="微软雅黑" panose="020B0503020204020204" charset="-122"/>
              </a:rPr>
              <a:t>《</a:t>
            </a:r>
            <a:r>
              <a:rPr lang="zh-CN" altLang="en-US" dirty="0">
                <a:solidFill>
                  <a:prstClr val="black">
                    <a:lumMod val="50000"/>
                    <a:lumOff val="50000"/>
                  </a:prstClr>
                </a:solidFill>
                <a:latin typeface="微软雅黑" panose="020B0503020204020204" charset="-122"/>
                <a:ea typeface="微软雅黑" panose="020B0503020204020204" charset="-122"/>
              </a:rPr>
              <a:t>美国物理医学杂志</a:t>
            </a:r>
            <a:r>
              <a:rPr lang="en-US" altLang="zh-CN" dirty="0">
                <a:solidFill>
                  <a:prstClr val="black">
                    <a:lumMod val="50000"/>
                    <a:lumOff val="50000"/>
                  </a:prstClr>
                </a:solidFill>
                <a:latin typeface="微软雅黑" panose="020B0503020204020204" charset="-122"/>
                <a:ea typeface="微软雅黑" panose="020B0503020204020204" charset="-122"/>
              </a:rPr>
              <a:t>》</a:t>
            </a:r>
            <a:r>
              <a:rPr lang="zh-CN" altLang="en-US" dirty="0">
                <a:solidFill>
                  <a:prstClr val="black">
                    <a:lumMod val="50000"/>
                    <a:lumOff val="50000"/>
                  </a:prstClr>
                </a:solidFill>
                <a:latin typeface="微软雅黑" panose="020B0503020204020204" charset="-122"/>
                <a:ea typeface="微软雅黑" panose="020B0503020204020204" charset="-122"/>
              </a:rPr>
              <a:t>等杂志名称确定。</a:t>
            </a:r>
            <a:endParaRPr lang="zh-CN" altLang="en-US"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r>
              <a:rPr lang="zh-CN" altLang="en-US" dirty="0">
                <a:solidFill>
                  <a:prstClr val="black">
                    <a:lumMod val="50000"/>
                    <a:lumOff val="50000"/>
                  </a:prstClr>
                </a:solidFill>
                <a:latin typeface="微软雅黑" panose="020B0503020204020204" charset="-122"/>
                <a:ea typeface="微软雅黑" panose="020B0503020204020204" charset="-122"/>
              </a:rPr>
              <a:t>脊髓损伤治疗已有系统经验，治疗中枢性瘫神经生理学方法广泛应用，康复工程纳入治疗手段，社区康复概念开始形成，心、肺疾病康复也开展。</a:t>
            </a:r>
            <a:endParaRPr lang="zh-CN" altLang="en-US" dirty="0">
              <a:solidFill>
                <a:prstClr val="black">
                  <a:lumMod val="50000"/>
                  <a:lumOff val="50000"/>
                </a:prstClr>
              </a:solidFill>
              <a:latin typeface="微软雅黑" panose="020B0503020204020204" charset="-122"/>
              <a:ea typeface="微软雅黑" panose="020B0503020204020204" charset="-122"/>
            </a:endParaRPr>
          </a:p>
        </p:txBody>
      </p:sp>
      <p:sp>
        <p:nvSpPr>
          <p:cNvPr id="7" name="文本框 19"/>
          <p:cNvSpPr txBox="1">
            <a:spLocks noChangeArrowheads="1"/>
          </p:cNvSpPr>
          <p:nvPr/>
        </p:nvSpPr>
        <p:spPr bwMode="auto">
          <a:xfrm>
            <a:off x="782857" y="3660895"/>
            <a:ext cx="10387012" cy="719556"/>
          </a:xfrm>
          <a:prstGeom prst="rect">
            <a:avLst/>
          </a:prstGeom>
          <a:noFill/>
          <a:ln w="9525">
            <a:noFill/>
            <a:miter lim="800000"/>
          </a:ln>
        </p:spPr>
        <p:txBody>
          <a:bodyPr wrap="square">
            <a:spAutoFit/>
          </a:bodyPr>
          <a:lstStyle/>
          <a:p>
            <a:pPr indent="355600" eaLnBrk="1" latinLnBrk="1" hangingPunct="1">
              <a:lnSpc>
                <a:spcPct val="200000"/>
              </a:lnSpc>
              <a:buFont typeface="Arial" panose="020B0604020202020204" pitchFamily="34" charset="0"/>
              <a:buNone/>
            </a:pPr>
            <a:r>
              <a:rPr lang="en-US" altLang="zh-CN" sz="2400" b="1" dirty="0">
                <a:solidFill>
                  <a:srgbClr val="2394CD"/>
                </a:solidFill>
                <a:latin typeface="微软雅黑" panose="020B0503020204020204" charset="-122"/>
                <a:ea typeface="微软雅黑" panose="020B0503020204020204" charset="-122"/>
              </a:rPr>
              <a:t>  </a:t>
            </a:r>
            <a:endParaRPr lang="zh-CN" altLang="en-US" sz="2400" dirty="0">
              <a:solidFill>
                <a:srgbClr val="00091A"/>
              </a:solidFill>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3" y="130325"/>
            <a:ext cx="6072115" cy="954107"/>
          </a:xfrm>
          <a:prstGeom prst="rect">
            <a:avLst/>
          </a:prstGeom>
          <a:noFill/>
          <a:ln w="9525">
            <a:noFill/>
            <a:miter lim="800000"/>
          </a:ln>
        </p:spPr>
        <p:txBody>
          <a:bodyPr wrap="square">
            <a:spAutoFit/>
          </a:bodyPr>
          <a:lstStyle/>
          <a:p>
            <a:pPr algn="ctr" latinLnBrk="1"/>
            <a:r>
              <a:rPr lang="zh-CN" altLang="zh-CN" sz="2800" b="1" dirty="0">
                <a:solidFill>
                  <a:prstClr val="black">
                    <a:lumMod val="50000"/>
                    <a:lumOff val="50000"/>
                  </a:prstClr>
                </a:solidFill>
                <a:latin typeface="微软雅黑" panose="020B0503020204020204" charset="-122"/>
                <a:ea typeface="微软雅黑" panose="020B0503020204020204" charset="-122"/>
              </a:rPr>
              <a:t>一、</a:t>
            </a:r>
            <a:r>
              <a:rPr lang="zh-CN" altLang="en-US" sz="2800" b="1" dirty="0">
                <a:solidFill>
                  <a:prstClr val="black">
                    <a:lumMod val="50000"/>
                    <a:lumOff val="50000"/>
                  </a:prstClr>
                </a:solidFill>
                <a:latin typeface="微软雅黑" panose="020B0503020204020204" charset="-122"/>
                <a:ea typeface="微软雅黑" panose="020B0503020204020204" charset="-122"/>
              </a:rPr>
              <a:t>国际康复医学发展历程</a:t>
            </a:r>
            <a:endParaRPr lang="zh-CN" altLang="zh-CN" sz="2800" b="1" dirty="0">
              <a:solidFill>
                <a:srgbClr val="0070C0"/>
              </a:solidFill>
              <a:latin typeface="Calibri" panose="020F0502020204030204" pitchFamily="34" charset="0"/>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7" name="文本框 19"/>
          <p:cNvSpPr txBox="1">
            <a:spLocks noChangeArrowheads="1"/>
          </p:cNvSpPr>
          <p:nvPr/>
        </p:nvSpPr>
        <p:spPr bwMode="auto">
          <a:xfrm>
            <a:off x="782857" y="3660895"/>
            <a:ext cx="10387012" cy="719556"/>
          </a:xfrm>
          <a:prstGeom prst="rect">
            <a:avLst/>
          </a:prstGeom>
          <a:noFill/>
          <a:ln w="9525">
            <a:noFill/>
            <a:miter lim="800000"/>
          </a:ln>
        </p:spPr>
        <p:txBody>
          <a:bodyPr wrap="square">
            <a:spAutoFit/>
          </a:bodyPr>
          <a:lstStyle/>
          <a:p>
            <a:pPr indent="355600" eaLnBrk="1" latinLnBrk="1" hangingPunct="1">
              <a:lnSpc>
                <a:spcPct val="200000"/>
              </a:lnSpc>
              <a:buFont typeface="Arial" panose="020B0604020202020204" pitchFamily="34" charset="0"/>
              <a:buNone/>
            </a:pPr>
            <a:r>
              <a:rPr lang="en-US" altLang="zh-CN" sz="2400" b="1" dirty="0">
                <a:solidFill>
                  <a:srgbClr val="2394CD"/>
                </a:solidFill>
                <a:latin typeface="微软雅黑" panose="020B0503020204020204" charset="-122"/>
                <a:ea typeface="微软雅黑" panose="020B0503020204020204" charset="-122"/>
              </a:rPr>
              <a:t>  </a:t>
            </a:r>
            <a:endParaRPr lang="zh-CN" altLang="en-US" sz="2400" dirty="0">
              <a:solidFill>
                <a:srgbClr val="00091A"/>
              </a:solidFill>
              <a:latin typeface="微软雅黑" panose="020B0503020204020204" charset="-122"/>
              <a:ea typeface="微软雅黑" panose="020B0503020204020204" charset="-122"/>
            </a:endParaRPr>
          </a:p>
        </p:txBody>
      </p:sp>
      <p:sp>
        <p:nvSpPr>
          <p:cNvPr id="2" name="矩形 1"/>
          <p:cNvSpPr/>
          <p:nvPr/>
        </p:nvSpPr>
        <p:spPr>
          <a:xfrm>
            <a:off x="755650" y="1849438"/>
            <a:ext cx="10217150" cy="3723005"/>
          </a:xfrm>
          <a:prstGeom prst="rect">
            <a:avLst/>
          </a:prstGeom>
        </p:spPr>
        <p:txBody>
          <a:bodyPr wrap="square">
            <a:spAutoFit/>
          </a:bodyPr>
          <a:lstStyle/>
          <a:p>
            <a:pPr>
              <a:defRPr/>
            </a:pPr>
            <a:endParaRPr lang="en-US" altLang="zh-CN" sz="2000" b="1" dirty="0">
              <a:solidFill>
                <a:prstClr val="black">
                  <a:lumMod val="50000"/>
                  <a:lumOff val="50000"/>
                </a:prstClr>
              </a:solidFill>
              <a:latin typeface="微软雅黑" panose="020B0503020204020204" charset="-122"/>
              <a:ea typeface="微软雅黑" panose="020B0503020204020204" charset="-122"/>
            </a:endParaRPr>
          </a:p>
          <a:p>
            <a:pPr>
              <a:defRPr/>
            </a:pPr>
            <a:r>
              <a:rPr lang="zh-CN" altLang="en-US" dirty="0">
                <a:solidFill>
                  <a:prstClr val="black">
                    <a:lumMod val="50000"/>
                    <a:lumOff val="50000"/>
                  </a:prstClr>
                </a:solidFill>
                <a:latin typeface="微软雅黑" panose="020B0503020204020204" charset="-122"/>
                <a:ea typeface="微软雅黑" panose="020B0503020204020204" charset="-122"/>
              </a:rPr>
              <a:t>（四）发展期（</a:t>
            </a:r>
            <a:r>
              <a:rPr lang="en-US" altLang="zh-CN" dirty="0">
                <a:solidFill>
                  <a:prstClr val="black">
                    <a:lumMod val="50000"/>
                    <a:lumOff val="50000"/>
                  </a:prstClr>
                </a:solidFill>
                <a:latin typeface="微软雅黑" panose="020B0503020204020204" charset="-122"/>
                <a:ea typeface="微软雅黑" panose="020B0503020204020204" charset="-122"/>
              </a:rPr>
              <a:t>1970</a:t>
            </a:r>
            <a:r>
              <a:rPr lang="zh-CN" altLang="en-US" dirty="0">
                <a:solidFill>
                  <a:prstClr val="black">
                    <a:lumMod val="50000"/>
                    <a:lumOff val="50000"/>
                  </a:prstClr>
                </a:solidFill>
                <a:latin typeface="微软雅黑" panose="020B0503020204020204" charset="-122"/>
                <a:ea typeface="微软雅黑" panose="020B0503020204020204" charset="-122"/>
              </a:rPr>
              <a:t>年以后）</a:t>
            </a:r>
            <a:endParaRPr lang="zh-CN" altLang="en-US"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endParaRPr lang="en-US" altLang="zh-CN"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r>
              <a:rPr lang="en-US" altLang="zh-CN" dirty="0">
                <a:solidFill>
                  <a:prstClr val="black">
                    <a:lumMod val="50000"/>
                    <a:lumOff val="50000"/>
                  </a:prstClr>
                </a:solidFill>
                <a:latin typeface="微软雅黑" panose="020B0503020204020204" charset="-122"/>
                <a:ea typeface="微软雅黑" panose="020B0503020204020204" charset="-122"/>
              </a:rPr>
              <a:t>1970</a:t>
            </a:r>
            <a:r>
              <a:rPr lang="zh-CN" altLang="en-US" dirty="0">
                <a:solidFill>
                  <a:prstClr val="black">
                    <a:lumMod val="50000"/>
                    <a:lumOff val="50000"/>
                  </a:prstClr>
                </a:solidFill>
                <a:latin typeface="微软雅黑" panose="020B0503020204020204" charset="-122"/>
                <a:ea typeface="微软雅黑" panose="020B0503020204020204" charset="-122"/>
              </a:rPr>
              <a:t>年后康复医学在医疗、教育、科研方面都有较快的发展。</a:t>
            </a:r>
            <a:endParaRPr lang="zh-CN" altLang="en-US" dirty="0">
              <a:solidFill>
                <a:prstClr val="black">
                  <a:lumMod val="50000"/>
                  <a:lumOff val="50000"/>
                </a:prstClr>
              </a:solidFill>
              <a:latin typeface="微软雅黑" panose="020B0503020204020204" charset="-122"/>
              <a:ea typeface="微软雅黑" panose="020B0503020204020204" charset="-122"/>
            </a:endParaRPr>
          </a:p>
          <a:p>
            <a:pPr>
              <a:defRPr/>
            </a:pPr>
            <a:endParaRPr lang="en-US" altLang="zh-CN"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r>
              <a:rPr lang="zh-CN" altLang="en-US" dirty="0">
                <a:solidFill>
                  <a:prstClr val="black">
                    <a:lumMod val="50000"/>
                    <a:lumOff val="50000"/>
                  </a:prstClr>
                </a:solidFill>
                <a:latin typeface="微软雅黑" panose="020B0503020204020204" charset="-122"/>
                <a:ea typeface="微软雅黑" panose="020B0503020204020204" charset="-122"/>
              </a:rPr>
              <a:t>康复病床、康复医师和主要康复专业人员的数量已经具备一定规模。</a:t>
            </a:r>
            <a:endParaRPr lang="zh-CN" altLang="en-US"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endParaRPr lang="en-US" altLang="zh-CN"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r>
              <a:rPr lang="zh-CN" altLang="en-US" dirty="0">
                <a:solidFill>
                  <a:prstClr val="black">
                    <a:lumMod val="50000"/>
                    <a:lumOff val="50000"/>
                  </a:prstClr>
                </a:solidFill>
                <a:latin typeface="微软雅黑" panose="020B0503020204020204" charset="-122"/>
                <a:ea typeface="微软雅黑" panose="020B0503020204020204" charset="-122"/>
              </a:rPr>
              <a:t>许多康复中心和康复科室成绩显赫（如</a:t>
            </a:r>
            <a:r>
              <a:rPr lang="en-US" altLang="zh-CN" dirty="0">
                <a:solidFill>
                  <a:prstClr val="black">
                    <a:lumMod val="50000"/>
                    <a:lumOff val="50000"/>
                  </a:prstClr>
                </a:solidFill>
                <a:latin typeface="微软雅黑" panose="020B0503020204020204" charset="-122"/>
                <a:ea typeface="微软雅黑" panose="020B0503020204020204" charset="-122"/>
              </a:rPr>
              <a:t>Rusk</a:t>
            </a:r>
            <a:r>
              <a:rPr lang="zh-CN" altLang="en-US" dirty="0">
                <a:solidFill>
                  <a:prstClr val="black">
                    <a:lumMod val="50000"/>
                    <a:lumOff val="50000"/>
                  </a:prstClr>
                </a:solidFill>
                <a:latin typeface="微软雅黑" panose="020B0503020204020204" charset="-122"/>
                <a:ea typeface="微软雅黑" panose="020B0503020204020204" charset="-122"/>
              </a:rPr>
              <a:t>康复医学研究所、美国明尼苏达大学物理医学与康复科、加拿大渥太华皇家康复中心、英国西部脑瘫中心、日本国立康复中心等）。</a:t>
            </a:r>
            <a:endParaRPr lang="zh-CN" altLang="en-US"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endParaRPr lang="en-US" altLang="zh-CN"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r>
              <a:rPr lang="en-US" altLang="zh-CN" dirty="0">
                <a:solidFill>
                  <a:prstClr val="black">
                    <a:lumMod val="50000"/>
                    <a:lumOff val="50000"/>
                  </a:prstClr>
                </a:solidFill>
                <a:latin typeface="微软雅黑" panose="020B0503020204020204" charset="-122"/>
                <a:ea typeface="微软雅黑" panose="020B0503020204020204" charset="-122"/>
              </a:rPr>
              <a:t>1983</a:t>
            </a:r>
            <a:r>
              <a:rPr lang="zh-CN" altLang="en-US" dirty="0">
                <a:solidFill>
                  <a:prstClr val="black">
                    <a:lumMod val="50000"/>
                    <a:lumOff val="50000"/>
                  </a:prstClr>
                </a:solidFill>
                <a:latin typeface="微软雅黑" panose="020B0503020204020204" charset="-122"/>
                <a:ea typeface="微软雅黑" panose="020B0503020204020204" charset="-122"/>
              </a:rPr>
              <a:t>年美国制定了统一的医学资料系统。</a:t>
            </a:r>
            <a:endParaRPr lang="en-US" altLang="zh-CN"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endParaRPr lang="en-US" altLang="zh-CN"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r>
              <a:rPr lang="zh-CN" altLang="en-US" dirty="0">
                <a:solidFill>
                  <a:prstClr val="black">
                    <a:lumMod val="50000"/>
                    <a:lumOff val="50000"/>
                  </a:prstClr>
                </a:solidFill>
                <a:latin typeface="微软雅黑" panose="020B0503020204020204" charset="-122"/>
                <a:ea typeface="微软雅黑" panose="020B0503020204020204" charset="-122"/>
              </a:rPr>
              <a:t>至今，医教研全面发展。</a:t>
            </a:r>
            <a:endParaRPr lang="zh-CN" altLang="en-US" dirty="0">
              <a:solidFill>
                <a:prstClr val="black">
                  <a:lumMod val="50000"/>
                  <a:lumOff val="50000"/>
                </a:prstClr>
              </a:solidFill>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3" y="130325"/>
            <a:ext cx="6072115" cy="954107"/>
          </a:xfrm>
          <a:prstGeom prst="rect">
            <a:avLst/>
          </a:prstGeom>
          <a:noFill/>
          <a:ln w="9525">
            <a:noFill/>
            <a:miter lim="800000"/>
          </a:ln>
        </p:spPr>
        <p:txBody>
          <a:bodyPr wrap="square">
            <a:spAutoFit/>
          </a:bodyPr>
          <a:lstStyle/>
          <a:p>
            <a:pPr algn="ctr" latinLnBrk="1"/>
            <a:r>
              <a:rPr lang="zh-CN" altLang="en-US" sz="2800" b="1" dirty="0">
                <a:solidFill>
                  <a:prstClr val="black">
                    <a:lumMod val="50000"/>
                    <a:lumOff val="50000"/>
                  </a:prstClr>
                </a:solidFill>
                <a:latin typeface="微软雅黑" panose="020B0503020204020204" charset="-122"/>
                <a:ea typeface="微软雅黑" panose="020B0503020204020204" charset="-122"/>
              </a:rPr>
              <a:t>二</a:t>
            </a:r>
            <a:r>
              <a:rPr lang="zh-CN" altLang="zh-CN" sz="2800" b="1" dirty="0">
                <a:solidFill>
                  <a:prstClr val="black">
                    <a:lumMod val="50000"/>
                    <a:lumOff val="50000"/>
                  </a:prstClr>
                </a:solidFill>
                <a:latin typeface="微软雅黑" panose="020B0503020204020204" charset="-122"/>
                <a:ea typeface="微软雅黑" panose="020B0503020204020204" charset="-122"/>
              </a:rPr>
              <a:t>、</a:t>
            </a:r>
            <a:r>
              <a:rPr lang="zh-CN" altLang="en-US" sz="2800" b="1" dirty="0">
                <a:solidFill>
                  <a:prstClr val="black">
                    <a:lumMod val="50000"/>
                    <a:lumOff val="50000"/>
                  </a:prstClr>
                </a:solidFill>
                <a:latin typeface="微软雅黑" panose="020B0503020204020204" charset="-122"/>
                <a:ea typeface="微软雅黑" panose="020B0503020204020204" charset="-122"/>
              </a:rPr>
              <a:t>我国现代康复医学发展历程</a:t>
            </a:r>
            <a:endParaRPr lang="zh-CN" altLang="zh-CN" sz="2800" b="1" dirty="0">
              <a:solidFill>
                <a:srgbClr val="0070C0"/>
              </a:solidFill>
              <a:latin typeface="Calibri" panose="020F0502020204030204" pitchFamily="34" charset="0"/>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7" name="文本框 19"/>
          <p:cNvSpPr txBox="1">
            <a:spLocks noChangeArrowheads="1"/>
          </p:cNvSpPr>
          <p:nvPr/>
        </p:nvSpPr>
        <p:spPr bwMode="auto">
          <a:xfrm>
            <a:off x="782857" y="3660895"/>
            <a:ext cx="10387012" cy="719556"/>
          </a:xfrm>
          <a:prstGeom prst="rect">
            <a:avLst/>
          </a:prstGeom>
          <a:noFill/>
          <a:ln w="9525">
            <a:noFill/>
            <a:miter lim="800000"/>
          </a:ln>
        </p:spPr>
        <p:txBody>
          <a:bodyPr wrap="square">
            <a:spAutoFit/>
          </a:bodyPr>
          <a:lstStyle/>
          <a:p>
            <a:pPr indent="355600" eaLnBrk="1" latinLnBrk="1" hangingPunct="1">
              <a:lnSpc>
                <a:spcPct val="200000"/>
              </a:lnSpc>
              <a:buFont typeface="Arial" panose="020B0604020202020204" pitchFamily="34" charset="0"/>
              <a:buNone/>
            </a:pPr>
            <a:r>
              <a:rPr lang="en-US" altLang="zh-CN" sz="2400" b="1" dirty="0">
                <a:solidFill>
                  <a:srgbClr val="2394CD"/>
                </a:solidFill>
                <a:latin typeface="微软雅黑" panose="020B0503020204020204" charset="-122"/>
                <a:ea typeface="微软雅黑" panose="020B0503020204020204" charset="-122"/>
              </a:rPr>
              <a:t>  </a:t>
            </a:r>
            <a:endParaRPr lang="zh-CN" altLang="en-US" sz="2400" dirty="0">
              <a:solidFill>
                <a:srgbClr val="00091A"/>
              </a:solidFill>
              <a:latin typeface="微软雅黑" panose="020B0503020204020204" charset="-122"/>
              <a:ea typeface="微软雅黑" panose="020B0503020204020204" charset="-122"/>
            </a:endParaRPr>
          </a:p>
        </p:txBody>
      </p:sp>
      <p:sp>
        <p:nvSpPr>
          <p:cNvPr id="2" name="矩形 1"/>
          <p:cNvSpPr/>
          <p:nvPr/>
        </p:nvSpPr>
        <p:spPr>
          <a:xfrm>
            <a:off x="755650" y="1849438"/>
            <a:ext cx="10217150" cy="1783715"/>
          </a:xfrm>
          <a:prstGeom prst="rect">
            <a:avLst/>
          </a:prstGeom>
        </p:spPr>
        <p:txBody>
          <a:bodyPr wrap="square">
            <a:spAutoFit/>
          </a:bodyPr>
          <a:lstStyle/>
          <a:p>
            <a:pPr>
              <a:defRPr/>
            </a:pPr>
            <a:endParaRPr lang="en-US" altLang="zh-CN" sz="2000" b="1"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r>
              <a:rPr lang="zh-CN" altLang="en-US" dirty="0">
                <a:solidFill>
                  <a:prstClr val="black">
                    <a:lumMod val="50000"/>
                    <a:lumOff val="50000"/>
                  </a:prstClr>
                </a:solidFill>
                <a:latin typeface="微软雅黑" panose="020B0503020204020204" charset="-122"/>
                <a:ea typeface="微软雅黑" panose="020B0503020204020204" charset="-122"/>
              </a:rPr>
              <a:t>我国于</a:t>
            </a:r>
            <a:r>
              <a:rPr lang="en-US" altLang="zh-CN" dirty="0">
                <a:solidFill>
                  <a:prstClr val="black">
                    <a:lumMod val="50000"/>
                    <a:lumOff val="50000"/>
                  </a:prstClr>
                </a:solidFill>
                <a:latin typeface="微软雅黑" panose="020B0503020204020204" charset="-122"/>
                <a:ea typeface="微软雅黑" panose="020B0503020204020204" charset="-122"/>
              </a:rPr>
              <a:t>20</a:t>
            </a:r>
            <a:r>
              <a:rPr lang="zh-CN" altLang="en-US" dirty="0">
                <a:solidFill>
                  <a:prstClr val="black">
                    <a:lumMod val="50000"/>
                    <a:lumOff val="50000"/>
                  </a:prstClr>
                </a:solidFill>
                <a:latin typeface="微软雅黑" panose="020B0503020204020204" charset="-122"/>
                <a:ea typeface="微软雅黑" panose="020B0503020204020204" charset="-122"/>
              </a:rPr>
              <a:t>世纪</a:t>
            </a:r>
            <a:r>
              <a:rPr lang="en-US" altLang="zh-CN" dirty="0">
                <a:solidFill>
                  <a:prstClr val="black">
                    <a:lumMod val="50000"/>
                    <a:lumOff val="50000"/>
                  </a:prstClr>
                </a:solidFill>
                <a:latin typeface="微软雅黑" panose="020B0503020204020204" charset="-122"/>
                <a:ea typeface="微软雅黑" panose="020B0503020204020204" charset="-122"/>
              </a:rPr>
              <a:t>80</a:t>
            </a:r>
            <a:r>
              <a:rPr lang="zh-CN" altLang="en-US" dirty="0">
                <a:solidFill>
                  <a:prstClr val="black">
                    <a:lumMod val="50000"/>
                    <a:lumOff val="50000"/>
                  </a:prstClr>
                </a:solidFill>
                <a:latin typeface="微软雅黑" panose="020B0503020204020204" charset="-122"/>
                <a:ea typeface="微软雅黑" panose="020B0503020204020204" charset="-122"/>
              </a:rPr>
              <a:t>年代开始引入现代康复医学</a:t>
            </a:r>
            <a:endParaRPr lang="zh-CN" altLang="en-US"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endParaRPr lang="en-US" altLang="zh-CN"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r>
              <a:rPr lang="zh-CN" altLang="en-US" dirty="0">
                <a:solidFill>
                  <a:prstClr val="black">
                    <a:lumMod val="50000"/>
                    <a:lumOff val="50000"/>
                  </a:prstClr>
                </a:solidFill>
                <a:latin typeface="微软雅黑" panose="020B0503020204020204" charset="-122"/>
                <a:ea typeface="微软雅黑" panose="020B0503020204020204" charset="-122"/>
              </a:rPr>
              <a:t>这一工作纳入了国家发展计划</a:t>
            </a:r>
            <a:endParaRPr lang="zh-CN" altLang="en-US"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endParaRPr lang="en-US" altLang="zh-CN"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r>
              <a:rPr lang="zh-CN" altLang="en-US" dirty="0">
                <a:solidFill>
                  <a:prstClr val="black">
                    <a:lumMod val="50000"/>
                    <a:lumOff val="50000"/>
                  </a:prstClr>
                </a:solidFill>
                <a:latin typeface="微软雅黑" panose="020B0503020204020204" charset="-122"/>
                <a:ea typeface="微软雅黑" panose="020B0503020204020204" charset="-122"/>
              </a:rPr>
              <a:t>成立了中国第一个康复医学的医、教、研基地</a:t>
            </a:r>
            <a:r>
              <a:rPr lang="en-US" altLang="zh-CN" dirty="0">
                <a:solidFill>
                  <a:prstClr val="black">
                    <a:lumMod val="50000"/>
                    <a:lumOff val="50000"/>
                  </a:prstClr>
                </a:solidFill>
                <a:latin typeface="微软雅黑" panose="020B0503020204020204" charset="-122"/>
                <a:ea typeface="微软雅黑" panose="020B0503020204020204" charset="-122"/>
              </a:rPr>
              <a:t>---</a:t>
            </a:r>
            <a:r>
              <a:rPr lang="zh-CN" altLang="en-US" dirty="0">
                <a:solidFill>
                  <a:prstClr val="black">
                    <a:lumMod val="50000"/>
                    <a:lumOff val="50000"/>
                  </a:prstClr>
                </a:solidFill>
                <a:latin typeface="微软雅黑" panose="020B0503020204020204" charset="-122"/>
                <a:ea typeface="微软雅黑" panose="020B0503020204020204" charset="-122"/>
              </a:rPr>
              <a:t>中国康复研究中心</a:t>
            </a:r>
            <a:endParaRPr lang="zh-CN" altLang="en-US" dirty="0">
              <a:solidFill>
                <a:prstClr val="black">
                  <a:lumMod val="50000"/>
                  <a:lumOff val="50000"/>
                </a:prstClr>
              </a:solidFill>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3" y="130325"/>
            <a:ext cx="6072115" cy="954107"/>
          </a:xfrm>
          <a:prstGeom prst="rect">
            <a:avLst/>
          </a:prstGeom>
          <a:noFill/>
          <a:ln w="9525">
            <a:noFill/>
            <a:miter lim="800000"/>
          </a:ln>
        </p:spPr>
        <p:txBody>
          <a:bodyPr wrap="square">
            <a:spAutoFit/>
          </a:bodyPr>
          <a:lstStyle/>
          <a:p>
            <a:pPr algn="ctr" latinLnBrk="1"/>
            <a:r>
              <a:rPr lang="zh-CN" altLang="en-US" sz="2800" b="1" dirty="0">
                <a:solidFill>
                  <a:prstClr val="black">
                    <a:lumMod val="50000"/>
                    <a:lumOff val="50000"/>
                  </a:prstClr>
                </a:solidFill>
                <a:latin typeface="微软雅黑" panose="020B0503020204020204" charset="-122"/>
                <a:ea typeface="微软雅黑" panose="020B0503020204020204" charset="-122"/>
              </a:rPr>
              <a:t>二</a:t>
            </a:r>
            <a:r>
              <a:rPr lang="zh-CN" altLang="zh-CN" sz="2800" b="1" dirty="0">
                <a:solidFill>
                  <a:prstClr val="black">
                    <a:lumMod val="50000"/>
                    <a:lumOff val="50000"/>
                  </a:prstClr>
                </a:solidFill>
                <a:latin typeface="微软雅黑" panose="020B0503020204020204" charset="-122"/>
                <a:ea typeface="微软雅黑" panose="020B0503020204020204" charset="-122"/>
              </a:rPr>
              <a:t>、</a:t>
            </a:r>
            <a:r>
              <a:rPr lang="zh-CN" altLang="en-US" sz="2800" b="1" dirty="0">
                <a:solidFill>
                  <a:prstClr val="black">
                    <a:lumMod val="50000"/>
                    <a:lumOff val="50000"/>
                  </a:prstClr>
                </a:solidFill>
                <a:latin typeface="微软雅黑" panose="020B0503020204020204" charset="-122"/>
                <a:ea typeface="微软雅黑" panose="020B0503020204020204" charset="-122"/>
              </a:rPr>
              <a:t>我国现代康复医学发展历程</a:t>
            </a:r>
            <a:endParaRPr lang="zh-CN" altLang="zh-CN" sz="2800" b="1" dirty="0">
              <a:solidFill>
                <a:srgbClr val="0070C0"/>
              </a:solidFill>
              <a:latin typeface="Calibri" panose="020F0502020204030204" pitchFamily="34" charset="0"/>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7" name="文本框 19"/>
          <p:cNvSpPr txBox="1">
            <a:spLocks noChangeArrowheads="1"/>
          </p:cNvSpPr>
          <p:nvPr/>
        </p:nvSpPr>
        <p:spPr bwMode="auto">
          <a:xfrm>
            <a:off x="782857" y="3660895"/>
            <a:ext cx="10387012" cy="719556"/>
          </a:xfrm>
          <a:prstGeom prst="rect">
            <a:avLst/>
          </a:prstGeom>
          <a:noFill/>
          <a:ln w="9525">
            <a:noFill/>
            <a:miter lim="800000"/>
          </a:ln>
        </p:spPr>
        <p:txBody>
          <a:bodyPr wrap="square">
            <a:spAutoFit/>
          </a:bodyPr>
          <a:lstStyle/>
          <a:p>
            <a:pPr indent="355600" eaLnBrk="1" latinLnBrk="1" hangingPunct="1">
              <a:lnSpc>
                <a:spcPct val="200000"/>
              </a:lnSpc>
              <a:buFont typeface="Arial" panose="020B0604020202020204" pitchFamily="34" charset="0"/>
              <a:buNone/>
            </a:pPr>
            <a:r>
              <a:rPr lang="en-US" altLang="zh-CN" sz="2400" b="1" dirty="0">
                <a:solidFill>
                  <a:srgbClr val="2394CD"/>
                </a:solidFill>
                <a:latin typeface="微软雅黑" panose="020B0503020204020204" charset="-122"/>
                <a:ea typeface="微软雅黑" panose="020B0503020204020204" charset="-122"/>
              </a:rPr>
              <a:t>  </a:t>
            </a:r>
            <a:endParaRPr lang="zh-CN" altLang="en-US" sz="2400" dirty="0">
              <a:solidFill>
                <a:srgbClr val="00091A"/>
              </a:solidFill>
              <a:latin typeface="微软雅黑" panose="020B0503020204020204" charset="-122"/>
              <a:ea typeface="微软雅黑" panose="020B0503020204020204" charset="-122"/>
            </a:endParaRPr>
          </a:p>
        </p:txBody>
      </p:sp>
      <p:sp>
        <p:nvSpPr>
          <p:cNvPr id="2" name="矩形 1"/>
          <p:cNvSpPr/>
          <p:nvPr/>
        </p:nvSpPr>
        <p:spPr>
          <a:xfrm>
            <a:off x="755650" y="1849438"/>
            <a:ext cx="10217150" cy="4092575"/>
          </a:xfrm>
          <a:prstGeom prst="rect">
            <a:avLst/>
          </a:prstGeom>
        </p:spPr>
        <p:txBody>
          <a:bodyPr wrap="square">
            <a:spAutoFit/>
          </a:bodyPr>
          <a:lstStyle/>
          <a:p>
            <a:pPr marL="285750" indent="-285750">
              <a:buFont typeface="Arial" panose="020B0604020202020204" pitchFamily="34" charset="0"/>
              <a:buChar char="•"/>
              <a:defRPr/>
            </a:pPr>
            <a:r>
              <a:rPr lang="zh-CN" altLang="en-US" sz="2000" dirty="0">
                <a:solidFill>
                  <a:prstClr val="black">
                    <a:lumMod val="50000"/>
                    <a:lumOff val="50000"/>
                  </a:prstClr>
                </a:solidFill>
                <a:latin typeface="微软雅黑" panose="020B0503020204020204" charset="-122"/>
                <a:ea typeface="微软雅黑" panose="020B0503020204020204" charset="-122"/>
              </a:rPr>
              <a:t>卫生部于</a:t>
            </a:r>
            <a:r>
              <a:rPr lang="en-US" altLang="zh-CN" sz="2000" dirty="0">
                <a:solidFill>
                  <a:prstClr val="black">
                    <a:lumMod val="50000"/>
                    <a:lumOff val="50000"/>
                  </a:prstClr>
                </a:solidFill>
                <a:latin typeface="微软雅黑" panose="020B0503020204020204" charset="-122"/>
                <a:ea typeface="微软雅黑" panose="020B0503020204020204" charset="-122"/>
              </a:rPr>
              <a:t>1996</a:t>
            </a:r>
            <a:r>
              <a:rPr lang="zh-CN" altLang="en-US" sz="2000" dirty="0">
                <a:solidFill>
                  <a:prstClr val="black">
                    <a:lumMod val="50000"/>
                    <a:lumOff val="50000"/>
                  </a:prstClr>
                </a:solidFill>
                <a:latin typeface="微软雅黑" panose="020B0503020204020204" charset="-122"/>
                <a:ea typeface="微软雅黑" panose="020B0503020204020204" charset="-122"/>
              </a:rPr>
              <a:t>年颁发文件，要求在全国二、三级医院中建立康复医学科，并明确规定了康复医学科的人员、设备等应具备的规范条件。</a:t>
            </a:r>
            <a:endParaRPr lang="zh-CN" altLang="en-US" sz="2000"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endParaRPr lang="zh-CN" altLang="en-US" sz="2000"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r>
              <a:rPr lang="en-US" altLang="zh-CN" sz="2000" dirty="0">
                <a:solidFill>
                  <a:prstClr val="black">
                    <a:lumMod val="50000"/>
                    <a:lumOff val="50000"/>
                  </a:prstClr>
                </a:solidFill>
                <a:latin typeface="微软雅黑" panose="020B0503020204020204" charset="-122"/>
                <a:ea typeface="微软雅黑" panose="020B0503020204020204" charset="-122"/>
              </a:rPr>
              <a:t>1997</a:t>
            </a:r>
            <a:r>
              <a:rPr lang="zh-CN" altLang="en-US" sz="2000" dirty="0">
                <a:solidFill>
                  <a:prstClr val="black">
                    <a:lumMod val="50000"/>
                    <a:lumOff val="50000"/>
                  </a:prstClr>
                </a:solidFill>
                <a:latin typeface="微软雅黑" panose="020B0503020204020204" charset="-122"/>
                <a:ea typeface="微软雅黑" panose="020B0503020204020204" charset="-122"/>
              </a:rPr>
              <a:t>年和</a:t>
            </a:r>
            <a:r>
              <a:rPr lang="en-US" altLang="zh-CN" sz="2000" dirty="0">
                <a:solidFill>
                  <a:prstClr val="black">
                    <a:lumMod val="50000"/>
                    <a:lumOff val="50000"/>
                  </a:prstClr>
                </a:solidFill>
                <a:latin typeface="微软雅黑" panose="020B0503020204020204" charset="-122"/>
                <a:ea typeface="微软雅黑" panose="020B0503020204020204" charset="-122"/>
              </a:rPr>
              <a:t>1998</a:t>
            </a:r>
            <a:r>
              <a:rPr lang="zh-CN" altLang="en-US" sz="2000" dirty="0">
                <a:solidFill>
                  <a:prstClr val="black">
                    <a:lumMod val="50000"/>
                    <a:lumOff val="50000"/>
                  </a:prstClr>
                </a:solidFill>
                <a:latin typeface="微软雅黑" panose="020B0503020204020204" charset="-122"/>
                <a:ea typeface="微软雅黑" panose="020B0503020204020204" charset="-122"/>
              </a:rPr>
              <a:t>年国家在有关文件中又强调要重视康复医学事业，提出：预防、医疗、保健、康复、健康教育、计划生育技术服务“六为一体”的社区卫生服务方向，大大地推进了社区康复医学的开展。</a:t>
            </a:r>
            <a:endParaRPr lang="zh-CN" altLang="en-US" sz="2000"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endParaRPr lang="zh-CN" altLang="en-US" sz="2000"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r>
              <a:rPr lang="en-US" altLang="zh-CN" sz="2000" dirty="0">
                <a:solidFill>
                  <a:prstClr val="black">
                    <a:lumMod val="50000"/>
                    <a:lumOff val="50000"/>
                  </a:prstClr>
                </a:solidFill>
                <a:latin typeface="微软雅黑" panose="020B0503020204020204" charset="-122"/>
                <a:ea typeface="微软雅黑" panose="020B0503020204020204" charset="-122"/>
              </a:rPr>
              <a:t>1980</a:t>
            </a:r>
            <a:r>
              <a:rPr lang="zh-CN" altLang="en-US" sz="2000" dirty="0">
                <a:solidFill>
                  <a:prstClr val="black">
                    <a:lumMod val="50000"/>
                    <a:lumOff val="50000"/>
                  </a:prstClr>
                </a:solidFill>
                <a:latin typeface="微软雅黑" panose="020B0503020204020204" charset="-122"/>
                <a:ea typeface="微软雅黑" panose="020B0503020204020204" charset="-122"/>
              </a:rPr>
              <a:t>年代后我国相继成立了中华医学会物理医学与康复医学会、中国康复医学会、北京康复医学会等。出版了</a:t>
            </a:r>
            <a:r>
              <a:rPr lang="en-US" altLang="zh-CN" sz="2000" dirty="0">
                <a:solidFill>
                  <a:prstClr val="black">
                    <a:lumMod val="50000"/>
                    <a:lumOff val="50000"/>
                  </a:prstClr>
                </a:solidFill>
                <a:latin typeface="微软雅黑" panose="020B0503020204020204" charset="-122"/>
                <a:ea typeface="微软雅黑" panose="020B0503020204020204" charset="-122"/>
              </a:rPr>
              <a:t>《</a:t>
            </a:r>
            <a:r>
              <a:rPr lang="zh-CN" altLang="en-US" sz="2000" dirty="0">
                <a:solidFill>
                  <a:prstClr val="black">
                    <a:lumMod val="50000"/>
                    <a:lumOff val="50000"/>
                  </a:prstClr>
                </a:solidFill>
                <a:latin typeface="微软雅黑" panose="020B0503020204020204" charset="-122"/>
                <a:ea typeface="微软雅黑" panose="020B0503020204020204" charset="-122"/>
              </a:rPr>
              <a:t>中华物理医学与康复杂志</a:t>
            </a:r>
            <a:r>
              <a:rPr lang="en-US" altLang="zh-CN" sz="2000" dirty="0">
                <a:solidFill>
                  <a:prstClr val="black">
                    <a:lumMod val="50000"/>
                    <a:lumOff val="50000"/>
                  </a:prstClr>
                </a:solidFill>
                <a:latin typeface="微软雅黑" panose="020B0503020204020204" charset="-122"/>
                <a:ea typeface="微软雅黑" panose="020B0503020204020204" charset="-122"/>
              </a:rPr>
              <a:t>》</a:t>
            </a:r>
            <a:r>
              <a:rPr lang="zh-CN" altLang="en-US" sz="2000" dirty="0">
                <a:solidFill>
                  <a:prstClr val="black">
                    <a:lumMod val="50000"/>
                    <a:lumOff val="50000"/>
                  </a:prstClr>
                </a:solidFill>
                <a:latin typeface="微软雅黑" panose="020B0503020204020204" charset="-122"/>
                <a:ea typeface="微软雅黑" panose="020B0503020204020204" charset="-122"/>
              </a:rPr>
              <a:t>、</a:t>
            </a:r>
            <a:r>
              <a:rPr lang="en-US" altLang="zh-CN" sz="2000" dirty="0">
                <a:solidFill>
                  <a:prstClr val="black">
                    <a:lumMod val="50000"/>
                    <a:lumOff val="50000"/>
                  </a:prstClr>
                </a:solidFill>
                <a:latin typeface="微软雅黑" panose="020B0503020204020204" charset="-122"/>
                <a:ea typeface="微软雅黑" panose="020B0503020204020204" charset="-122"/>
              </a:rPr>
              <a:t>《</a:t>
            </a:r>
            <a:r>
              <a:rPr lang="zh-CN" altLang="en-US" sz="2000" dirty="0">
                <a:solidFill>
                  <a:prstClr val="black">
                    <a:lumMod val="50000"/>
                    <a:lumOff val="50000"/>
                  </a:prstClr>
                </a:solidFill>
                <a:latin typeface="微软雅黑" panose="020B0503020204020204" charset="-122"/>
                <a:ea typeface="微软雅黑" panose="020B0503020204020204" charset="-122"/>
              </a:rPr>
              <a:t>中国康复</a:t>
            </a:r>
            <a:r>
              <a:rPr lang="en-US" altLang="zh-CN" sz="2000" dirty="0">
                <a:solidFill>
                  <a:prstClr val="black">
                    <a:lumMod val="50000"/>
                    <a:lumOff val="50000"/>
                  </a:prstClr>
                </a:solidFill>
                <a:latin typeface="微软雅黑" panose="020B0503020204020204" charset="-122"/>
                <a:ea typeface="微软雅黑" panose="020B0503020204020204" charset="-122"/>
              </a:rPr>
              <a:t>》</a:t>
            </a:r>
            <a:r>
              <a:rPr lang="zh-CN" altLang="en-US" sz="2000" dirty="0">
                <a:solidFill>
                  <a:prstClr val="black">
                    <a:lumMod val="50000"/>
                    <a:lumOff val="50000"/>
                  </a:prstClr>
                </a:solidFill>
                <a:latin typeface="微软雅黑" panose="020B0503020204020204" charset="-122"/>
                <a:ea typeface="微软雅黑" panose="020B0503020204020204" charset="-122"/>
              </a:rPr>
              <a:t>、</a:t>
            </a:r>
            <a:r>
              <a:rPr lang="en-US" altLang="zh-CN" sz="2000" dirty="0">
                <a:solidFill>
                  <a:prstClr val="black">
                    <a:lumMod val="50000"/>
                    <a:lumOff val="50000"/>
                  </a:prstClr>
                </a:solidFill>
                <a:latin typeface="微软雅黑" panose="020B0503020204020204" charset="-122"/>
                <a:ea typeface="微软雅黑" panose="020B0503020204020204" charset="-122"/>
              </a:rPr>
              <a:t>《</a:t>
            </a:r>
            <a:r>
              <a:rPr lang="zh-CN" altLang="en-US" sz="2000" dirty="0">
                <a:solidFill>
                  <a:prstClr val="black">
                    <a:lumMod val="50000"/>
                    <a:lumOff val="50000"/>
                  </a:prstClr>
                </a:solidFill>
                <a:latin typeface="微软雅黑" panose="020B0503020204020204" charset="-122"/>
                <a:ea typeface="微软雅黑" panose="020B0503020204020204" charset="-122"/>
              </a:rPr>
              <a:t>中国康复医学杂志</a:t>
            </a:r>
            <a:r>
              <a:rPr lang="en-US" altLang="zh-CN" sz="2000" dirty="0">
                <a:solidFill>
                  <a:prstClr val="black">
                    <a:lumMod val="50000"/>
                    <a:lumOff val="50000"/>
                  </a:prstClr>
                </a:solidFill>
                <a:latin typeface="微软雅黑" panose="020B0503020204020204" charset="-122"/>
                <a:ea typeface="微软雅黑" panose="020B0503020204020204" charset="-122"/>
              </a:rPr>
              <a:t>》</a:t>
            </a:r>
            <a:r>
              <a:rPr lang="zh-CN" altLang="en-US" sz="2000" dirty="0">
                <a:solidFill>
                  <a:prstClr val="black">
                    <a:lumMod val="50000"/>
                    <a:lumOff val="50000"/>
                  </a:prstClr>
                </a:solidFill>
                <a:latin typeface="微软雅黑" panose="020B0503020204020204" charset="-122"/>
                <a:ea typeface="微软雅黑" panose="020B0503020204020204" charset="-122"/>
              </a:rPr>
              <a:t>、</a:t>
            </a:r>
            <a:r>
              <a:rPr lang="en-US" altLang="zh-CN" sz="2000" dirty="0">
                <a:solidFill>
                  <a:prstClr val="black">
                    <a:lumMod val="50000"/>
                    <a:lumOff val="50000"/>
                  </a:prstClr>
                </a:solidFill>
                <a:latin typeface="微软雅黑" panose="020B0503020204020204" charset="-122"/>
                <a:ea typeface="微软雅黑" panose="020B0503020204020204" charset="-122"/>
              </a:rPr>
              <a:t>《</a:t>
            </a:r>
            <a:r>
              <a:rPr lang="zh-CN" altLang="en-US" sz="2000" dirty="0">
                <a:solidFill>
                  <a:prstClr val="black">
                    <a:lumMod val="50000"/>
                    <a:lumOff val="50000"/>
                  </a:prstClr>
                </a:solidFill>
                <a:latin typeface="微软雅黑" panose="020B0503020204020204" charset="-122"/>
                <a:ea typeface="微软雅黑" panose="020B0503020204020204" charset="-122"/>
              </a:rPr>
              <a:t>中国康复医学理论与实践</a:t>
            </a:r>
            <a:r>
              <a:rPr lang="en-US" altLang="zh-CN" sz="2000" dirty="0">
                <a:solidFill>
                  <a:prstClr val="black">
                    <a:lumMod val="50000"/>
                    <a:lumOff val="50000"/>
                  </a:prstClr>
                </a:solidFill>
                <a:latin typeface="微软雅黑" panose="020B0503020204020204" charset="-122"/>
                <a:ea typeface="微软雅黑" panose="020B0503020204020204" charset="-122"/>
              </a:rPr>
              <a:t>》</a:t>
            </a:r>
            <a:r>
              <a:rPr lang="zh-CN" altLang="en-US" sz="2000" dirty="0">
                <a:solidFill>
                  <a:prstClr val="black">
                    <a:lumMod val="50000"/>
                    <a:lumOff val="50000"/>
                  </a:prstClr>
                </a:solidFill>
                <a:latin typeface="微软雅黑" panose="020B0503020204020204" charset="-122"/>
                <a:ea typeface="微软雅黑" panose="020B0503020204020204" charset="-122"/>
              </a:rPr>
              <a:t>等杂志。</a:t>
            </a:r>
            <a:endParaRPr lang="zh-CN" altLang="en-US" sz="2000"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endParaRPr lang="zh-CN" altLang="en-US" sz="2000"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r>
              <a:rPr lang="en-US" altLang="zh-CN" sz="2000" dirty="0">
                <a:solidFill>
                  <a:prstClr val="black">
                    <a:lumMod val="50000"/>
                    <a:lumOff val="50000"/>
                  </a:prstClr>
                </a:solidFill>
                <a:latin typeface="微软雅黑" panose="020B0503020204020204" charset="-122"/>
                <a:ea typeface="微软雅黑" panose="020B0503020204020204" charset="-122"/>
              </a:rPr>
              <a:t>2000</a:t>
            </a:r>
            <a:r>
              <a:rPr lang="zh-CN" altLang="en-US" sz="2000" dirty="0">
                <a:solidFill>
                  <a:prstClr val="black">
                    <a:lumMod val="50000"/>
                    <a:lumOff val="50000"/>
                  </a:prstClr>
                </a:solidFill>
                <a:latin typeface="微软雅黑" panose="020B0503020204020204" charset="-122"/>
                <a:ea typeface="微软雅黑" panose="020B0503020204020204" charset="-122"/>
              </a:rPr>
              <a:t>年后各项工作逐渐规范，有规模的康复机构大量出现，康复医疗水平不断提高。</a:t>
            </a:r>
            <a:endParaRPr lang="zh-CN" altLang="en-US" sz="2000" dirty="0">
              <a:solidFill>
                <a:prstClr val="black">
                  <a:lumMod val="50000"/>
                  <a:lumOff val="50000"/>
                </a:prstClr>
              </a:solidFill>
              <a:latin typeface="微软雅黑" panose="020B0503020204020204" charset="-122"/>
              <a:ea typeface="微软雅黑" panose="020B0503020204020204" charset="-122"/>
            </a:endParaRPr>
          </a:p>
          <a:p>
            <a:pPr>
              <a:defRPr/>
            </a:pPr>
            <a:endParaRPr lang="en-US" altLang="zh-CN" sz="2000" b="1" dirty="0">
              <a:solidFill>
                <a:prstClr val="black">
                  <a:lumMod val="50000"/>
                  <a:lumOff val="50000"/>
                </a:prstClr>
              </a:solidFill>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28917"/>
            <a:ext cx="10564260" cy="5543549"/>
          </a:xfrm>
          <a:prstGeom prst="rect">
            <a:avLst/>
          </a:prstGeom>
        </p:spPr>
      </p:pic>
      <p:sp>
        <p:nvSpPr>
          <p:cNvPr id="4" name="矩形 3"/>
          <p:cNvSpPr/>
          <p:nvPr/>
        </p:nvSpPr>
        <p:spPr>
          <a:xfrm>
            <a:off x="1884965" y="2413337"/>
            <a:ext cx="8422070" cy="1938020"/>
          </a:xfrm>
          <a:prstGeom prst="rect">
            <a:avLst/>
          </a:prstGeom>
          <a:noFill/>
          <a:ln>
            <a:noFill/>
          </a:ln>
        </p:spPr>
        <p:txBody>
          <a:bodyPr wrap="square" rtlCol="0" anchor="t">
            <a:spAutoFit/>
          </a:bodyPr>
          <a:lstStyle/>
          <a:p>
            <a:pPr algn="ctr"/>
            <a:r>
              <a:rPr lang="zh-CN" altLang="zh-CN" sz="6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任务</a:t>
            </a:r>
            <a:r>
              <a:rPr lang="zh-CN" altLang="en-US" sz="6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四 健康、疾病、残疾与康复医学</a:t>
            </a:r>
            <a:endParaRPr lang="zh-CN" altLang="en-US" sz="6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3" y="130325"/>
            <a:ext cx="6072115" cy="954107"/>
          </a:xfrm>
          <a:prstGeom prst="rect">
            <a:avLst/>
          </a:prstGeom>
          <a:noFill/>
          <a:ln w="9525">
            <a:noFill/>
            <a:miter lim="800000"/>
          </a:ln>
        </p:spPr>
        <p:txBody>
          <a:bodyPr wrap="square">
            <a:spAutoFit/>
          </a:bodyPr>
          <a:lstStyle/>
          <a:p>
            <a:r>
              <a:rPr lang="zh-CN" altLang="en-US" sz="2800" b="1" dirty="0">
                <a:solidFill>
                  <a:srgbClr val="7F7F7F"/>
                </a:solidFill>
                <a:latin typeface="微软雅黑" panose="020B0503020204020204" charset="-122"/>
                <a:ea typeface="微软雅黑" panose="020B0503020204020204" charset="-122"/>
              </a:rPr>
              <a:t>一、康复医学理念与新医学模式</a:t>
            </a:r>
            <a:endParaRPr lang="zh-CN" altLang="en-US" sz="2800" b="1" dirty="0">
              <a:solidFill>
                <a:srgbClr val="FF7F7F"/>
              </a:solidFill>
              <a:latin typeface="微软雅黑" panose="020B0503020204020204" charset="-122"/>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7" name="文本框 19"/>
          <p:cNvSpPr txBox="1">
            <a:spLocks noChangeArrowheads="1"/>
          </p:cNvSpPr>
          <p:nvPr/>
        </p:nvSpPr>
        <p:spPr bwMode="auto">
          <a:xfrm>
            <a:off x="782857" y="3660895"/>
            <a:ext cx="10387012" cy="719556"/>
          </a:xfrm>
          <a:prstGeom prst="rect">
            <a:avLst/>
          </a:prstGeom>
          <a:noFill/>
          <a:ln w="9525">
            <a:noFill/>
            <a:miter lim="800000"/>
          </a:ln>
        </p:spPr>
        <p:txBody>
          <a:bodyPr wrap="square">
            <a:spAutoFit/>
          </a:bodyPr>
          <a:lstStyle/>
          <a:p>
            <a:pPr indent="355600" eaLnBrk="1" latinLnBrk="1" hangingPunct="1">
              <a:lnSpc>
                <a:spcPct val="200000"/>
              </a:lnSpc>
              <a:buFont typeface="Arial" panose="020B0604020202020204" pitchFamily="34" charset="0"/>
              <a:buNone/>
            </a:pPr>
            <a:r>
              <a:rPr lang="en-US" altLang="zh-CN" sz="2400" b="1" dirty="0">
                <a:solidFill>
                  <a:srgbClr val="2394CD"/>
                </a:solidFill>
                <a:latin typeface="微软雅黑" panose="020B0503020204020204" charset="-122"/>
                <a:ea typeface="微软雅黑" panose="020B0503020204020204" charset="-122"/>
              </a:rPr>
              <a:t>  </a:t>
            </a:r>
            <a:endParaRPr lang="zh-CN" altLang="en-US" sz="2400" dirty="0">
              <a:solidFill>
                <a:srgbClr val="00091A"/>
              </a:solidFill>
              <a:latin typeface="微软雅黑" panose="020B0503020204020204" charset="-122"/>
              <a:ea typeface="微软雅黑" panose="020B0503020204020204" charset="-122"/>
            </a:endParaRPr>
          </a:p>
        </p:txBody>
      </p:sp>
      <p:sp>
        <p:nvSpPr>
          <p:cNvPr id="2" name="矩形 1"/>
          <p:cNvSpPr/>
          <p:nvPr/>
        </p:nvSpPr>
        <p:spPr>
          <a:xfrm>
            <a:off x="755650" y="1849438"/>
            <a:ext cx="10217150" cy="2338070"/>
          </a:xfrm>
          <a:prstGeom prst="rect">
            <a:avLst/>
          </a:prstGeom>
        </p:spPr>
        <p:txBody>
          <a:bodyPr wrap="square">
            <a:spAutoFit/>
          </a:bodyPr>
          <a:lstStyle/>
          <a:p>
            <a:pPr>
              <a:defRPr/>
            </a:pPr>
            <a:endParaRPr lang="en-US" altLang="zh-CN" sz="2000" b="1" dirty="0">
              <a:solidFill>
                <a:prstClr val="black">
                  <a:lumMod val="50000"/>
                  <a:lumOff val="50000"/>
                </a:prstClr>
              </a:solidFill>
              <a:latin typeface="微软雅黑" panose="020B0503020204020204" charset="-122"/>
              <a:ea typeface="微软雅黑" panose="020B0503020204020204" charset="-122"/>
            </a:endParaRPr>
          </a:p>
          <a:p>
            <a:r>
              <a:rPr lang="zh-CN" altLang="en-US" dirty="0">
                <a:solidFill>
                  <a:srgbClr val="7F7F7F"/>
                </a:solidFill>
                <a:latin typeface="微软雅黑" panose="020B0503020204020204" charset="-122"/>
                <a:ea typeface="微软雅黑" panose="020B0503020204020204" charset="-122"/>
              </a:rPr>
              <a:t>（一）康复医学理念</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a:p>
            <a:r>
              <a:rPr lang="en-US" altLang="zh-CN" dirty="0">
                <a:solidFill>
                  <a:srgbClr val="7F7F7F"/>
                </a:solidFill>
                <a:latin typeface="微软雅黑" panose="020B0503020204020204" charset="-122"/>
                <a:ea typeface="微软雅黑" panose="020B0503020204020204" charset="-122"/>
              </a:rPr>
              <a:t>1</a:t>
            </a:r>
            <a:r>
              <a:rPr lang="zh-CN" altLang="en-US" dirty="0">
                <a:solidFill>
                  <a:srgbClr val="7F7F7F"/>
                </a:solidFill>
                <a:latin typeface="微软雅黑" panose="020B0503020204020204" charset="-122"/>
                <a:ea typeface="微软雅黑" panose="020B0503020204020204" charset="-122"/>
              </a:rPr>
              <a:t>．康复医学的整体观念</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a:p>
            <a:r>
              <a:rPr lang="en-US" altLang="zh-CN" dirty="0">
                <a:solidFill>
                  <a:srgbClr val="7F7F7F"/>
                </a:solidFill>
                <a:latin typeface="微软雅黑" panose="020B0503020204020204" charset="-122"/>
                <a:ea typeface="微软雅黑" panose="020B0503020204020204" charset="-122"/>
              </a:rPr>
              <a:t>2</a:t>
            </a:r>
            <a:r>
              <a:rPr lang="zh-CN" altLang="en-US" dirty="0">
                <a:solidFill>
                  <a:srgbClr val="7F7F7F"/>
                </a:solidFill>
                <a:latin typeface="微软雅黑" panose="020B0503020204020204" charset="-122"/>
                <a:ea typeface="微软雅黑" panose="020B0503020204020204" charset="-122"/>
              </a:rPr>
              <a:t>．整体医学与康复医学</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a:p>
            <a:r>
              <a:rPr lang="en-US" altLang="zh-CN" dirty="0">
                <a:solidFill>
                  <a:srgbClr val="7F7F7F"/>
                </a:solidFill>
                <a:latin typeface="微软雅黑" panose="020B0503020204020204" charset="-122"/>
                <a:ea typeface="微软雅黑" panose="020B0503020204020204" charset="-122"/>
              </a:rPr>
              <a:t>3</a:t>
            </a:r>
            <a:r>
              <a:rPr lang="zh-CN" altLang="en-US" dirty="0">
                <a:solidFill>
                  <a:srgbClr val="7F7F7F"/>
                </a:solidFill>
                <a:latin typeface="微软雅黑" panose="020B0503020204020204" charset="-122"/>
                <a:ea typeface="微软雅黑" panose="020B0503020204020204" charset="-122"/>
              </a:rPr>
              <a:t>．康复医学的本质</a:t>
            </a:r>
            <a:endParaRPr lang="en-US" altLang="zh-CN" dirty="0">
              <a:solidFill>
                <a:srgbClr val="7F7F7F"/>
              </a:solidFill>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818515" y="1389380"/>
            <a:ext cx="10327005" cy="2631490"/>
          </a:xfrm>
          <a:prstGeom prst="rect">
            <a:avLst/>
          </a:prstGeom>
          <a:noFill/>
        </p:spPr>
        <p:txBody>
          <a:bodyPr wrap="square">
            <a:spAutoFit/>
          </a:bodyPr>
          <a:lstStyle/>
          <a:p>
            <a:pPr algn="ctr">
              <a:lnSpc>
                <a:spcPct val="150000"/>
              </a:lnSpc>
              <a:defRPr/>
            </a:pPr>
            <a:r>
              <a:rPr lang="zh-CN" altLang="en-US" sz="6600" b="1" dirty="0">
                <a:solidFill>
                  <a:srgbClr val="0070C0"/>
                </a:solidFill>
                <a:latin typeface="黑体" panose="02010609060101010101" charset="-122"/>
                <a:ea typeface="黑体" panose="02010609060101010101" charset="-122"/>
                <a:cs typeface="+mn-ea"/>
                <a:sym typeface="黑体" panose="02010609060101010101" charset="-122"/>
              </a:rPr>
              <a:t>项目一</a:t>
            </a:r>
            <a:endParaRPr lang="zh-CN" altLang="en-US" sz="6600" b="1" dirty="0">
              <a:solidFill>
                <a:srgbClr val="0070C0"/>
              </a:solidFill>
              <a:latin typeface="黑体" panose="02010609060101010101" charset="-122"/>
              <a:ea typeface="黑体" panose="02010609060101010101" charset="-122"/>
              <a:cs typeface="+mn-ea"/>
              <a:sym typeface="黑体" panose="02010609060101010101" charset="-122"/>
            </a:endParaRPr>
          </a:p>
          <a:p>
            <a:pPr algn="ctr">
              <a:defRPr/>
            </a:pPr>
            <a:r>
              <a:rPr lang="zh-CN" altLang="en-US" sz="6600" b="1" noProof="1">
                <a:solidFill>
                  <a:srgbClr val="0070C0"/>
                </a:solidFill>
                <a:latin typeface="黑体" panose="02010609060101010101" charset="-122"/>
                <a:ea typeface="黑体" panose="02010609060101010101" charset="-122"/>
                <a:cs typeface="+mn-ea"/>
              </a:rPr>
              <a:t>绪论</a:t>
            </a:r>
            <a:endParaRPr lang="zh-CN" altLang="en-US" sz="6600" b="1" noProof="1">
              <a:solidFill>
                <a:srgbClr val="0070C0"/>
              </a:solidFill>
              <a:latin typeface="黑体" panose="02010609060101010101" charset="-122"/>
              <a:ea typeface="黑体" panose="02010609060101010101" charset="-122"/>
              <a:cs typeface="+mn-ea"/>
            </a:endParaRPr>
          </a:p>
        </p:txBody>
      </p:sp>
    </p:spTree>
  </p:cSld>
  <p:clrMapOvr>
    <a:masterClrMapping/>
  </p:clrMapOvr>
  <p:transition spd="med">
    <p:newsflash/>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3" y="130325"/>
            <a:ext cx="6072115" cy="954107"/>
          </a:xfrm>
          <a:prstGeom prst="rect">
            <a:avLst/>
          </a:prstGeom>
          <a:noFill/>
          <a:ln w="9525">
            <a:noFill/>
            <a:miter lim="800000"/>
          </a:ln>
        </p:spPr>
        <p:txBody>
          <a:bodyPr wrap="square">
            <a:spAutoFit/>
          </a:bodyPr>
          <a:lstStyle/>
          <a:p>
            <a:r>
              <a:rPr lang="zh-CN" altLang="en-US" sz="2800" b="1" dirty="0">
                <a:solidFill>
                  <a:srgbClr val="7F7F7F"/>
                </a:solidFill>
                <a:latin typeface="微软雅黑" panose="020B0503020204020204" charset="-122"/>
                <a:ea typeface="微软雅黑" panose="020B0503020204020204" charset="-122"/>
              </a:rPr>
              <a:t>一、康复医学理念与新医学模式</a:t>
            </a:r>
            <a:endParaRPr lang="zh-CN" altLang="en-US" sz="2800" b="1" dirty="0">
              <a:solidFill>
                <a:srgbClr val="FF7F7F"/>
              </a:solidFill>
              <a:latin typeface="微软雅黑" panose="020B0503020204020204" charset="-122"/>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7" name="文本框 19"/>
          <p:cNvSpPr txBox="1">
            <a:spLocks noChangeArrowheads="1"/>
          </p:cNvSpPr>
          <p:nvPr/>
        </p:nvSpPr>
        <p:spPr bwMode="auto">
          <a:xfrm>
            <a:off x="782857" y="3660895"/>
            <a:ext cx="10387012" cy="719556"/>
          </a:xfrm>
          <a:prstGeom prst="rect">
            <a:avLst/>
          </a:prstGeom>
          <a:noFill/>
          <a:ln w="9525">
            <a:noFill/>
            <a:miter lim="800000"/>
          </a:ln>
        </p:spPr>
        <p:txBody>
          <a:bodyPr wrap="square">
            <a:spAutoFit/>
          </a:bodyPr>
          <a:lstStyle/>
          <a:p>
            <a:pPr indent="355600" eaLnBrk="1" latinLnBrk="1" hangingPunct="1">
              <a:lnSpc>
                <a:spcPct val="200000"/>
              </a:lnSpc>
              <a:buFont typeface="Arial" panose="020B0604020202020204" pitchFamily="34" charset="0"/>
              <a:buNone/>
            </a:pPr>
            <a:r>
              <a:rPr lang="en-US" altLang="zh-CN" sz="2400" b="1" dirty="0">
                <a:solidFill>
                  <a:srgbClr val="2394CD"/>
                </a:solidFill>
                <a:latin typeface="微软雅黑" panose="020B0503020204020204" charset="-122"/>
                <a:ea typeface="微软雅黑" panose="020B0503020204020204" charset="-122"/>
              </a:rPr>
              <a:t>  </a:t>
            </a:r>
            <a:endParaRPr lang="zh-CN" altLang="en-US" sz="2400" dirty="0">
              <a:solidFill>
                <a:srgbClr val="00091A"/>
              </a:solidFill>
              <a:latin typeface="微软雅黑" panose="020B0503020204020204" charset="-122"/>
              <a:ea typeface="微软雅黑" panose="020B0503020204020204" charset="-122"/>
            </a:endParaRPr>
          </a:p>
        </p:txBody>
      </p:sp>
      <p:sp>
        <p:nvSpPr>
          <p:cNvPr id="2" name="矩形 1"/>
          <p:cNvSpPr/>
          <p:nvPr/>
        </p:nvSpPr>
        <p:spPr>
          <a:xfrm>
            <a:off x="755650" y="1849438"/>
            <a:ext cx="10217150" cy="2891790"/>
          </a:xfrm>
          <a:prstGeom prst="rect">
            <a:avLst/>
          </a:prstGeom>
        </p:spPr>
        <p:txBody>
          <a:bodyPr wrap="square">
            <a:spAutoFit/>
          </a:bodyPr>
          <a:lstStyle/>
          <a:p>
            <a:pPr>
              <a:defRPr/>
            </a:pPr>
            <a:endParaRPr lang="en-US" altLang="zh-CN" sz="2000" b="1" dirty="0">
              <a:solidFill>
                <a:prstClr val="black">
                  <a:lumMod val="50000"/>
                  <a:lumOff val="50000"/>
                </a:prstClr>
              </a:solidFill>
              <a:latin typeface="微软雅黑" panose="020B0503020204020204" charset="-122"/>
              <a:ea typeface="微软雅黑" panose="020B0503020204020204" charset="-122"/>
            </a:endParaRPr>
          </a:p>
          <a:p>
            <a:r>
              <a:rPr lang="zh-CN" altLang="en-US" dirty="0">
                <a:solidFill>
                  <a:srgbClr val="7F7F7F"/>
                </a:solidFill>
                <a:latin typeface="微软雅黑" panose="020B0503020204020204" charset="-122"/>
                <a:ea typeface="微软雅黑" panose="020B0503020204020204" charset="-122"/>
              </a:rPr>
              <a:t>（一）康复医学理念</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a:p>
            <a:pPr>
              <a:defRPr/>
            </a:pPr>
            <a:r>
              <a:rPr lang="en-US" altLang="zh-CN" dirty="0">
                <a:solidFill>
                  <a:prstClr val="black">
                    <a:lumMod val="50000"/>
                    <a:lumOff val="50000"/>
                  </a:prstClr>
                </a:solidFill>
                <a:latin typeface="微软雅黑" panose="020B0503020204020204" charset="-122"/>
                <a:ea typeface="微软雅黑" panose="020B0503020204020204" charset="-122"/>
              </a:rPr>
              <a:t>1</a:t>
            </a:r>
            <a:r>
              <a:rPr lang="zh-CN" altLang="en-US" dirty="0">
                <a:solidFill>
                  <a:prstClr val="black">
                    <a:lumMod val="50000"/>
                    <a:lumOff val="50000"/>
                  </a:prstClr>
                </a:solidFill>
                <a:latin typeface="微软雅黑" panose="020B0503020204020204" charset="-122"/>
                <a:ea typeface="微软雅黑" panose="020B0503020204020204" charset="-122"/>
              </a:rPr>
              <a:t>．康复医学的整体观念</a:t>
            </a:r>
            <a:endParaRPr lang="en-US" altLang="zh-CN" dirty="0">
              <a:solidFill>
                <a:prstClr val="black">
                  <a:lumMod val="50000"/>
                  <a:lumOff val="50000"/>
                </a:prstClr>
              </a:solidFill>
              <a:latin typeface="微软雅黑" panose="020B0503020204020204" charset="-122"/>
              <a:ea typeface="微软雅黑" panose="020B0503020204020204" charset="-122"/>
            </a:endParaRPr>
          </a:p>
          <a:p>
            <a:pPr>
              <a:defRPr/>
            </a:pPr>
            <a:endParaRPr lang="en-US" altLang="zh-CN"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r>
              <a:rPr lang="zh-CN" altLang="en-US" dirty="0">
                <a:solidFill>
                  <a:prstClr val="black">
                    <a:lumMod val="50000"/>
                    <a:lumOff val="50000"/>
                  </a:prstClr>
                </a:solidFill>
                <a:latin typeface="微软雅黑" panose="020B0503020204020204" charset="-122"/>
                <a:ea typeface="微软雅黑" panose="020B0503020204020204" charset="-122"/>
              </a:rPr>
              <a:t>全面地考虑由于伤病导致的躯体、心理、教育、职业、社会等问题</a:t>
            </a:r>
            <a:endParaRPr lang="en-US" altLang="zh-CN"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endParaRPr lang="en-US" altLang="zh-CN"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r>
              <a:rPr lang="zh-CN" altLang="en-US" dirty="0">
                <a:solidFill>
                  <a:prstClr val="black">
                    <a:lumMod val="50000"/>
                    <a:lumOff val="50000"/>
                  </a:prstClr>
                </a:solidFill>
                <a:latin typeface="微软雅黑" panose="020B0503020204020204" charset="-122"/>
                <a:ea typeface="微软雅黑" panose="020B0503020204020204" charset="-122"/>
              </a:rPr>
              <a:t>把残疾人作为一个整体进行康复</a:t>
            </a:r>
            <a:endParaRPr lang="en-US" altLang="zh-CN"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endParaRPr lang="en-US" altLang="zh-CN" dirty="0">
              <a:solidFill>
                <a:prstClr val="black">
                  <a:lumMod val="50000"/>
                  <a:lumOff val="50000"/>
                </a:prstClr>
              </a:solidFill>
              <a:latin typeface="微软雅黑" panose="020B0503020204020204" charset="-122"/>
              <a:ea typeface="微软雅黑" panose="020B0503020204020204" charset="-122"/>
            </a:endParaRPr>
          </a:p>
          <a:p>
            <a:pPr marL="285750" indent="-285750">
              <a:buFont typeface="Arial" panose="020B0604020202020204" pitchFamily="34" charset="0"/>
              <a:buChar char="•"/>
              <a:defRPr/>
            </a:pPr>
            <a:r>
              <a:rPr lang="zh-CN" altLang="en-US" dirty="0">
                <a:solidFill>
                  <a:prstClr val="black">
                    <a:lumMod val="50000"/>
                    <a:lumOff val="50000"/>
                  </a:prstClr>
                </a:solidFill>
                <a:latin typeface="微软雅黑" panose="020B0503020204020204" charset="-122"/>
                <a:ea typeface="微软雅黑" panose="020B0503020204020204" charset="-122"/>
              </a:rPr>
              <a:t>使之能够得到整体改善，回归家庭和社会</a:t>
            </a:r>
            <a:endParaRPr lang="en-US" altLang="zh-CN" dirty="0">
              <a:solidFill>
                <a:prstClr val="black">
                  <a:lumMod val="50000"/>
                  <a:lumOff val="50000"/>
                </a:prstClr>
              </a:solidFill>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3" y="130325"/>
            <a:ext cx="6072115" cy="954107"/>
          </a:xfrm>
          <a:prstGeom prst="rect">
            <a:avLst/>
          </a:prstGeom>
          <a:noFill/>
          <a:ln w="9525">
            <a:noFill/>
            <a:miter lim="800000"/>
          </a:ln>
        </p:spPr>
        <p:txBody>
          <a:bodyPr wrap="square">
            <a:spAutoFit/>
          </a:bodyPr>
          <a:lstStyle/>
          <a:p>
            <a:r>
              <a:rPr lang="zh-CN" altLang="en-US" sz="2800" b="1" dirty="0">
                <a:solidFill>
                  <a:srgbClr val="7F7F7F"/>
                </a:solidFill>
                <a:latin typeface="微软雅黑" panose="020B0503020204020204" charset="-122"/>
                <a:ea typeface="微软雅黑" panose="020B0503020204020204" charset="-122"/>
              </a:rPr>
              <a:t>一、康复医学理念与新医学模式</a:t>
            </a:r>
            <a:endParaRPr lang="zh-CN" altLang="en-US" sz="2800" b="1" dirty="0">
              <a:solidFill>
                <a:srgbClr val="FF7F7F"/>
              </a:solidFill>
              <a:latin typeface="微软雅黑" panose="020B0503020204020204" charset="-122"/>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7" name="文本框 19"/>
          <p:cNvSpPr txBox="1">
            <a:spLocks noChangeArrowheads="1"/>
          </p:cNvSpPr>
          <p:nvPr/>
        </p:nvSpPr>
        <p:spPr bwMode="auto">
          <a:xfrm>
            <a:off x="782857" y="3660895"/>
            <a:ext cx="10387012" cy="719556"/>
          </a:xfrm>
          <a:prstGeom prst="rect">
            <a:avLst/>
          </a:prstGeom>
          <a:noFill/>
          <a:ln w="9525">
            <a:noFill/>
            <a:miter lim="800000"/>
          </a:ln>
        </p:spPr>
        <p:txBody>
          <a:bodyPr wrap="square">
            <a:spAutoFit/>
          </a:bodyPr>
          <a:lstStyle/>
          <a:p>
            <a:pPr indent="355600" eaLnBrk="1" latinLnBrk="1" hangingPunct="1">
              <a:lnSpc>
                <a:spcPct val="200000"/>
              </a:lnSpc>
              <a:buFont typeface="Arial" panose="020B0604020202020204" pitchFamily="34" charset="0"/>
              <a:buNone/>
            </a:pPr>
            <a:r>
              <a:rPr lang="en-US" altLang="zh-CN" sz="2400" b="1" dirty="0">
                <a:solidFill>
                  <a:srgbClr val="2394CD"/>
                </a:solidFill>
                <a:latin typeface="微软雅黑" panose="020B0503020204020204" charset="-122"/>
                <a:ea typeface="微软雅黑" panose="020B0503020204020204" charset="-122"/>
              </a:rPr>
              <a:t>  </a:t>
            </a:r>
            <a:endParaRPr lang="zh-CN" altLang="en-US" sz="2400" dirty="0">
              <a:solidFill>
                <a:srgbClr val="00091A"/>
              </a:solidFill>
              <a:latin typeface="微软雅黑" panose="020B0503020204020204" charset="-122"/>
              <a:ea typeface="微软雅黑" panose="020B0503020204020204" charset="-122"/>
            </a:endParaRPr>
          </a:p>
        </p:txBody>
      </p:sp>
      <p:sp>
        <p:nvSpPr>
          <p:cNvPr id="2" name="矩形 1"/>
          <p:cNvSpPr/>
          <p:nvPr/>
        </p:nvSpPr>
        <p:spPr>
          <a:xfrm>
            <a:off x="755650" y="1849438"/>
            <a:ext cx="10217150" cy="2338070"/>
          </a:xfrm>
          <a:prstGeom prst="rect">
            <a:avLst/>
          </a:prstGeom>
        </p:spPr>
        <p:txBody>
          <a:bodyPr wrap="square">
            <a:spAutoFit/>
          </a:bodyPr>
          <a:lstStyle/>
          <a:p>
            <a:pPr>
              <a:defRPr/>
            </a:pPr>
            <a:endParaRPr lang="en-US" altLang="zh-CN" sz="2000" b="1" dirty="0">
              <a:solidFill>
                <a:prstClr val="black">
                  <a:lumMod val="50000"/>
                  <a:lumOff val="50000"/>
                </a:prstClr>
              </a:solidFill>
              <a:latin typeface="微软雅黑" panose="020B0503020204020204" charset="-122"/>
              <a:ea typeface="微软雅黑" panose="020B0503020204020204" charset="-122"/>
            </a:endParaRPr>
          </a:p>
          <a:p>
            <a:r>
              <a:rPr lang="zh-CN" altLang="en-US" dirty="0">
                <a:solidFill>
                  <a:srgbClr val="7F7F7F"/>
                </a:solidFill>
                <a:latin typeface="微软雅黑" panose="020B0503020204020204" charset="-122"/>
                <a:ea typeface="微软雅黑" panose="020B0503020204020204" charset="-122"/>
              </a:rPr>
              <a:t>（一）康复医学理念</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a:p>
            <a:pPr>
              <a:defRPr/>
            </a:pPr>
            <a:r>
              <a:rPr lang="en-US" altLang="zh-CN" dirty="0">
                <a:solidFill>
                  <a:prstClr val="black">
                    <a:lumMod val="50000"/>
                    <a:lumOff val="50000"/>
                  </a:prstClr>
                </a:solidFill>
                <a:latin typeface="微软雅黑" panose="020B0503020204020204" charset="-122"/>
                <a:ea typeface="微软雅黑" panose="020B0503020204020204" charset="-122"/>
              </a:rPr>
              <a:t>2</a:t>
            </a:r>
            <a:r>
              <a:rPr lang="zh-CN" altLang="en-US" dirty="0">
                <a:solidFill>
                  <a:prstClr val="black">
                    <a:lumMod val="50000"/>
                    <a:lumOff val="50000"/>
                  </a:prstClr>
                </a:solidFill>
                <a:latin typeface="微软雅黑" panose="020B0503020204020204" charset="-122"/>
                <a:ea typeface="微软雅黑" panose="020B0503020204020204" charset="-122"/>
              </a:rPr>
              <a:t>．整体医学与康复医学  </a:t>
            </a:r>
            <a:endParaRPr lang="en-US" altLang="zh-CN" dirty="0">
              <a:solidFill>
                <a:prstClr val="black">
                  <a:lumMod val="50000"/>
                  <a:lumOff val="50000"/>
                </a:prstClr>
              </a:solidFill>
              <a:latin typeface="微软雅黑" panose="020B0503020204020204" charset="-122"/>
              <a:ea typeface="微软雅黑" panose="020B0503020204020204" charset="-122"/>
            </a:endParaRPr>
          </a:p>
          <a:p>
            <a:pPr>
              <a:defRPr/>
            </a:pPr>
            <a:endParaRPr lang="en-US" altLang="zh-CN" dirty="0">
              <a:solidFill>
                <a:prstClr val="black">
                  <a:lumMod val="50000"/>
                  <a:lumOff val="50000"/>
                </a:prstClr>
              </a:solidFill>
              <a:latin typeface="微软雅黑" panose="020B0503020204020204" charset="-122"/>
              <a:ea typeface="微软雅黑" panose="020B0503020204020204" charset="-122"/>
            </a:endParaRPr>
          </a:p>
          <a:p>
            <a:pPr marL="285750" indent="-285750">
              <a:lnSpc>
                <a:spcPct val="150000"/>
              </a:lnSpc>
              <a:buFont typeface="Arial" panose="020B0604020202020204" pitchFamily="34" charset="0"/>
              <a:buChar char="•"/>
              <a:defRPr/>
            </a:pPr>
            <a:r>
              <a:rPr lang="zh-CN" altLang="en-US" dirty="0">
                <a:solidFill>
                  <a:prstClr val="black">
                    <a:lumMod val="50000"/>
                    <a:lumOff val="50000"/>
                  </a:prstClr>
                </a:solidFill>
                <a:latin typeface="微软雅黑" panose="020B0503020204020204" charset="-122"/>
                <a:ea typeface="微软雅黑" panose="020B0503020204020204" charset="-122"/>
              </a:rPr>
              <a:t>整体医学（</a:t>
            </a:r>
            <a:r>
              <a:rPr lang="en-US" altLang="zh-CN" dirty="0">
                <a:solidFill>
                  <a:prstClr val="black">
                    <a:lumMod val="50000"/>
                    <a:lumOff val="50000"/>
                  </a:prstClr>
                </a:solidFill>
                <a:latin typeface="微软雅黑" panose="020B0503020204020204" charset="-122"/>
                <a:ea typeface="微软雅黑" panose="020B0503020204020204" charset="-122"/>
              </a:rPr>
              <a:t>holistic medicine</a:t>
            </a:r>
            <a:r>
              <a:rPr lang="zh-CN" altLang="en-US" dirty="0">
                <a:solidFill>
                  <a:prstClr val="black">
                    <a:lumMod val="50000"/>
                    <a:lumOff val="50000"/>
                  </a:prstClr>
                </a:solidFill>
                <a:latin typeface="微软雅黑" panose="020B0503020204020204" charset="-122"/>
                <a:ea typeface="微软雅黑" panose="020B0503020204020204" charset="-122"/>
              </a:rPr>
              <a:t>）是在用整体主义指导医疗保健工作的过程中产生的，个人应该并能够通过自己的努力，获得身心健康和治愈疾病</a:t>
            </a:r>
            <a:endParaRPr lang="en-US" altLang="zh-CN" dirty="0">
              <a:solidFill>
                <a:srgbClr val="7F7F7F"/>
              </a:solidFill>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3" y="130325"/>
            <a:ext cx="6072115" cy="954107"/>
          </a:xfrm>
          <a:prstGeom prst="rect">
            <a:avLst/>
          </a:prstGeom>
          <a:noFill/>
          <a:ln w="9525">
            <a:noFill/>
            <a:miter lim="800000"/>
          </a:ln>
        </p:spPr>
        <p:txBody>
          <a:bodyPr wrap="square">
            <a:spAutoFit/>
          </a:bodyPr>
          <a:lstStyle/>
          <a:p>
            <a:r>
              <a:rPr lang="zh-CN" altLang="en-US" sz="2800" b="1" dirty="0">
                <a:solidFill>
                  <a:srgbClr val="7F7F7F"/>
                </a:solidFill>
                <a:latin typeface="微软雅黑" panose="020B0503020204020204" charset="-122"/>
                <a:ea typeface="微软雅黑" panose="020B0503020204020204" charset="-122"/>
              </a:rPr>
              <a:t>一、康复医学理念与新医学模式</a:t>
            </a:r>
            <a:endParaRPr lang="zh-CN" altLang="en-US" sz="2800" b="1" dirty="0">
              <a:solidFill>
                <a:srgbClr val="FF7F7F"/>
              </a:solidFill>
              <a:latin typeface="微软雅黑" panose="020B0503020204020204" charset="-122"/>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7" name="文本框 19"/>
          <p:cNvSpPr txBox="1">
            <a:spLocks noChangeArrowheads="1"/>
          </p:cNvSpPr>
          <p:nvPr/>
        </p:nvSpPr>
        <p:spPr bwMode="auto">
          <a:xfrm>
            <a:off x="782857" y="3660895"/>
            <a:ext cx="10387012" cy="719556"/>
          </a:xfrm>
          <a:prstGeom prst="rect">
            <a:avLst/>
          </a:prstGeom>
          <a:noFill/>
          <a:ln w="9525">
            <a:noFill/>
            <a:miter lim="800000"/>
          </a:ln>
        </p:spPr>
        <p:txBody>
          <a:bodyPr wrap="square">
            <a:spAutoFit/>
          </a:bodyPr>
          <a:lstStyle/>
          <a:p>
            <a:pPr indent="355600" eaLnBrk="1" latinLnBrk="1" hangingPunct="1">
              <a:lnSpc>
                <a:spcPct val="200000"/>
              </a:lnSpc>
              <a:buFont typeface="Arial" panose="020B0604020202020204" pitchFamily="34" charset="0"/>
              <a:buNone/>
            </a:pPr>
            <a:r>
              <a:rPr lang="en-US" altLang="zh-CN" sz="2400" b="1" dirty="0">
                <a:solidFill>
                  <a:srgbClr val="2394CD"/>
                </a:solidFill>
                <a:latin typeface="微软雅黑" panose="020B0503020204020204" charset="-122"/>
                <a:ea typeface="微软雅黑" panose="020B0503020204020204" charset="-122"/>
              </a:rPr>
              <a:t>  </a:t>
            </a:r>
            <a:endParaRPr lang="zh-CN" altLang="en-US" sz="2400" dirty="0">
              <a:solidFill>
                <a:srgbClr val="00091A"/>
              </a:solidFill>
              <a:latin typeface="微软雅黑" panose="020B0503020204020204" charset="-122"/>
              <a:ea typeface="微软雅黑" panose="020B0503020204020204" charset="-122"/>
            </a:endParaRPr>
          </a:p>
        </p:txBody>
      </p:sp>
      <p:sp>
        <p:nvSpPr>
          <p:cNvPr id="2" name="矩形 1"/>
          <p:cNvSpPr/>
          <p:nvPr/>
        </p:nvSpPr>
        <p:spPr>
          <a:xfrm>
            <a:off x="755650" y="1849438"/>
            <a:ext cx="10217150" cy="4276725"/>
          </a:xfrm>
          <a:prstGeom prst="rect">
            <a:avLst/>
          </a:prstGeom>
        </p:spPr>
        <p:txBody>
          <a:bodyPr wrap="square">
            <a:spAutoFit/>
          </a:bodyPr>
          <a:lstStyle/>
          <a:p>
            <a:pPr>
              <a:defRPr/>
            </a:pPr>
            <a:endParaRPr lang="en-US" altLang="zh-CN" sz="2000" b="1" dirty="0">
              <a:solidFill>
                <a:prstClr val="black">
                  <a:lumMod val="50000"/>
                  <a:lumOff val="50000"/>
                </a:prstClr>
              </a:solidFill>
              <a:latin typeface="微软雅黑" panose="020B0503020204020204" charset="-122"/>
              <a:ea typeface="微软雅黑" panose="020B0503020204020204" charset="-122"/>
            </a:endParaRPr>
          </a:p>
          <a:p>
            <a:r>
              <a:rPr lang="zh-CN" altLang="en-US" dirty="0">
                <a:solidFill>
                  <a:srgbClr val="7F7F7F"/>
                </a:solidFill>
                <a:latin typeface="微软雅黑" panose="020B0503020204020204" charset="-122"/>
                <a:ea typeface="微软雅黑" panose="020B0503020204020204" charset="-122"/>
              </a:rPr>
              <a:t>（一）康复医学理念</a:t>
            </a:r>
            <a:endParaRPr lang="en-US" altLang="zh-CN" dirty="0">
              <a:solidFill>
                <a:srgbClr val="7F7F7F"/>
              </a:solidFill>
              <a:latin typeface="微软雅黑" panose="020B0503020204020204" charset="-122"/>
              <a:ea typeface="微软雅黑" panose="020B0503020204020204" charset="-122"/>
            </a:endParaRPr>
          </a:p>
          <a:p>
            <a:pPr>
              <a:lnSpc>
                <a:spcPct val="150000"/>
              </a:lnSpc>
            </a:pPr>
            <a:r>
              <a:rPr lang="en-US" altLang="zh-CN" dirty="0">
                <a:solidFill>
                  <a:srgbClr val="7F7F7F"/>
                </a:solidFill>
                <a:latin typeface="微软雅黑" panose="020B0503020204020204" charset="-122"/>
                <a:ea typeface="微软雅黑" panose="020B0503020204020204" charset="-122"/>
              </a:rPr>
              <a:t>2</a:t>
            </a:r>
            <a:r>
              <a:rPr lang="zh-CN" altLang="en-US" dirty="0">
                <a:solidFill>
                  <a:srgbClr val="7F7F7F"/>
                </a:solidFill>
                <a:latin typeface="微软雅黑" panose="020B0503020204020204" charset="-122"/>
                <a:ea typeface="微软雅黑" panose="020B0503020204020204" charset="-122"/>
              </a:rPr>
              <a:t>．整体医学与康复医学  </a:t>
            </a:r>
            <a:endParaRPr lang="en-US" altLang="zh-CN" dirty="0">
              <a:solidFill>
                <a:srgbClr val="7F7F7F"/>
              </a:solidFill>
              <a:latin typeface="微软雅黑" panose="020B0503020204020204" charset="-122"/>
              <a:ea typeface="微软雅黑" panose="020B0503020204020204" charset="-122"/>
            </a:endParaRPr>
          </a:p>
          <a:p>
            <a:pPr>
              <a:lnSpc>
                <a:spcPct val="150000"/>
              </a:lnSpc>
            </a:pPr>
            <a:r>
              <a:rPr lang="en-US" altLang="zh-CN" dirty="0">
                <a:solidFill>
                  <a:srgbClr val="7F7F7F"/>
                </a:solidFill>
                <a:latin typeface="微软雅黑" panose="020B0503020204020204" charset="-122"/>
                <a:ea typeface="微软雅黑" panose="020B0503020204020204" charset="-122"/>
              </a:rPr>
              <a:t>     </a:t>
            </a:r>
            <a:r>
              <a:rPr lang="zh-CN" altLang="en-US" dirty="0">
                <a:solidFill>
                  <a:srgbClr val="7F7F7F"/>
                </a:solidFill>
                <a:latin typeface="微软雅黑" panose="020B0503020204020204" charset="-122"/>
                <a:ea typeface="微软雅黑" panose="020B0503020204020204" charset="-122"/>
              </a:rPr>
              <a:t>整体医学治疗的特点</a:t>
            </a:r>
            <a:endParaRPr lang="en-US" altLang="zh-CN" dirty="0">
              <a:solidFill>
                <a:srgbClr val="7F7F7F"/>
              </a:solidFill>
              <a:latin typeface="微软雅黑" panose="020B0503020204020204" charset="-122"/>
              <a:ea typeface="微软雅黑" panose="020B0503020204020204" charset="-122"/>
            </a:endParaRPr>
          </a:p>
          <a:p>
            <a:pPr>
              <a:lnSpc>
                <a:spcPct val="150000"/>
              </a:lnSpc>
            </a:pPr>
            <a:r>
              <a:rPr lang="zh-CN" altLang="en-US" dirty="0">
                <a:solidFill>
                  <a:srgbClr val="7F7F7F"/>
                </a:solidFill>
                <a:latin typeface="微软雅黑" panose="020B0503020204020204" charset="-122"/>
                <a:ea typeface="微软雅黑" panose="020B0503020204020204" charset="-122"/>
              </a:rPr>
              <a:t>①从整体出发，身心治疗相结合。</a:t>
            </a:r>
            <a:endParaRPr lang="en-US" altLang="zh-CN" dirty="0">
              <a:solidFill>
                <a:srgbClr val="7F7F7F"/>
              </a:solidFill>
              <a:latin typeface="微软雅黑" panose="020B0503020204020204" charset="-122"/>
              <a:ea typeface="微软雅黑" panose="020B0503020204020204" charset="-122"/>
            </a:endParaRPr>
          </a:p>
          <a:p>
            <a:pPr>
              <a:lnSpc>
                <a:spcPct val="150000"/>
              </a:lnSpc>
            </a:pPr>
            <a:r>
              <a:rPr lang="zh-CN" altLang="en-US" dirty="0">
                <a:solidFill>
                  <a:srgbClr val="7F7F7F"/>
                </a:solidFill>
                <a:latin typeface="微软雅黑" panose="020B0503020204020204" charset="-122"/>
                <a:ea typeface="微软雅黑" panose="020B0503020204020204" charset="-122"/>
              </a:rPr>
              <a:t>②治疗的对象是人，而不是疾病或症状。</a:t>
            </a:r>
            <a:endParaRPr lang="en-US" altLang="zh-CN" dirty="0">
              <a:solidFill>
                <a:srgbClr val="7F7F7F"/>
              </a:solidFill>
              <a:latin typeface="微软雅黑" panose="020B0503020204020204" charset="-122"/>
              <a:ea typeface="微软雅黑" panose="020B0503020204020204" charset="-122"/>
            </a:endParaRPr>
          </a:p>
          <a:p>
            <a:pPr>
              <a:lnSpc>
                <a:spcPct val="150000"/>
              </a:lnSpc>
            </a:pPr>
            <a:r>
              <a:rPr lang="zh-CN" altLang="en-US" dirty="0">
                <a:solidFill>
                  <a:srgbClr val="7F7F7F"/>
                </a:solidFill>
                <a:latin typeface="微软雅黑" panose="020B0503020204020204" charset="-122"/>
                <a:ea typeface="微软雅黑" panose="020B0503020204020204" charset="-122"/>
              </a:rPr>
              <a:t>③建立良好的医患关系。</a:t>
            </a:r>
            <a:endParaRPr lang="en-US" altLang="zh-CN" dirty="0">
              <a:solidFill>
                <a:srgbClr val="7F7F7F"/>
              </a:solidFill>
              <a:latin typeface="微软雅黑" panose="020B0503020204020204" charset="-122"/>
              <a:ea typeface="微软雅黑" panose="020B0503020204020204" charset="-122"/>
            </a:endParaRPr>
          </a:p>
          <a:p>
            <a:pPr>
              <a:lnSpc>
                <a:spcPct val="150000"/>
              </a:lnSpc>
            </a:pPr>
            <a:r>
              <a:rPr lang="zh-CN" altLang="en-US" dirty="0">
                <a:solidFill>
                  <a:srgbClr val="7F7F7F"/>
                </a:solidFill>
                <a:latin typeface="微软雅黑" panose="020B0503020204020204" charset="-122"/>
                <a:ea typeface="微软雅黑" panose="020B0503020204020204" charset="-122"/>
              </a:rPr>
              <a:t>④吸纳各种传统的医学方法。</a:t>
            </a:r>
            <a:endParaRPr lang="en-US" altLang="zh-CN" dirty="0">
              <a:solidFill>
                <a:srgbClr val="7F7F7F"/>
              </a:solidFill>
              <a:latin typeface="微软雅黑" panose="020B0503020204020204" charset="-122"/>
              <a:ea typeface="微软雅黑" panose="020B0503020204020204" charset="-122"/>
            </a:endParaRPr>
          </a:p>
          <a:p>
            <a:pPr>
              <a:lnSpc>
                <a:spcPct val="150000"/>
              </a:lnSpc>
            </a:pPr>
            <a:r>
              <a:rPr lang="zh-CN" altLang="en-US" dirty="0">
                <a:solidFill>
                  <a:srgbClr val="7F7F7F"/>
                </a:solidFill>
                <a:latin typeface="微软雅黑" panose="020B0503020204020204" charset="-122"/>
                <a:ea typeface="微软雅黑" panose="020B0503020204020204" charset="-122"/>
              </a:rPr>
              <a:t>⑤强调调整生活方式是保持健康的关键。</a:t>
            </a:r>
            <a:endParaRPr lang="en-US" altLang="zh-CN" dirty="0">
              <a:solidFill>
                <a:srgbClr val="7F7F7F"/>
              </a:solidFill>
              <a:latin typeface="微软雅黑" panose="020B0503020204020204" charset="-122"/>
              <a:ea typeface="微软雅黑" panose="020B0503020204020204" charset="-122"/>
            </a:endParaRPr>
          </a:p>
          <a:p>
            <a:pPr>
              <a:lnSpc>
                <a:spcPct val="150000"/>
              </a:lnSpc>
            </a:pPr>
            <a:r>
              <a:rPr lang="zh-CN" altLang="en-US" dirty="0">
                <a:solidFill>
                  <a:srgbClr val="7F7F7F"/>
                </a:solidFill>
                <a:latin typeface="微软雅黑" panose="020B0503020204020204" charset="-122"/>
                <a:ea typeface="微软雅黑" panose="020B0503020204020204" charset="-122"/>
              </a:rPr>
              <a:t>这些特点是与康复医学的基本原则相吻合的，康复医学也恰恰利用整体的治疗观念开展医疗工作。</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3" y="130325"/>
            <a:ext cx="6072115" cy="954107"/>
          </a:xfrm>
          <a:prstGeom prst="rect">
            <a:avLst/>
          </a:prstGeom>
          <a:noFill/>
          <a:ln w="9525">
            <a:noFill/>
            <a:miter lim="800000"/>
          </a:ln>
        </p:spPr>
        <p:txBody>
          <a:bodyPr wrap="square">
            <a:spAutoFit/>
          </a:bodyPr>
          <a:lstStyle/>
          <a:p>
            <a:r>
              <a:rPr lang="zh-CN" altLang="en-US" sz="2800" b="1" dirty="0">
                <a:solidFill>
                  <a:srgbClr val="7F7F7F"/>
                </a:solidFill>
                <a:latin typeface="微软雅黑" panose="020B0503020204020204" charset="-122"/>
                <a:ea typeface="微软雅黑" panose="020B0503020204020204" charset="-122"/>
              </a:rPr>
              <a:t>一、康复医学理念与新医学模式</a:t>
            </a:r>
            <a:endParaRPr lang="zh-CN" altLang="en-US" sz="2800" b="1" dirty="0">
              <a:solidFill>
                <a:srgbClr val="FF7F7F"/>
              </a:solidFill>
              <a:latin typeface="微软雅黑" panose="020B0503020204020204" charset="-122"/>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7" name="文本框 19"/>
          <p:cNvSpPr txBox="1">
            <a:spLocks noChangeArrowheads="1"/>
          </p:cNvSpPr>
          <p:nvPr/>
        </p:nvSpPr>
        <p:spPr bwMode="auto">
          <a:xfrm>
            <a:off x="782857" y="3660895"/>
            <a:ext cx="10387012" cy="719556"/>
          </a:xfrm>
          <a:prstGeom prst="rect">
            <a:avLst/>
          </a:prstGeom>
          <a:noFill/>
          <a:ln w="9525">
            <a:noFill/>
            <a:miter lim="800000"/>
          </a:ln>
        </p:spPr>
        <p:txBody>
          <a:bodyPr wrap="square">
            <a:spAutoFit/>
          </a:bodyPr>
          <a:lstStyle/>
          <a:p>
            <a:pPr indent="355600" eaLnBrk="1" latinLnBrk="1" hangingPunct="1">
              <a:lnSpc>
                <a:spcPct val="200000"/>
              </a:lnSpc>
              <a:buFont typeface="Arial" panose="020B0604020202020204" pitchFamily="34" charset="0"/>
              <a:buNone/>
            </a:pPr>
            <a:r>
              <a:rPr lang="en-US" altLang="zh-CN" sz="2400" b="1" dirty="0">
                <a:solidFill>
                  <a:srgbClr val="2394CD"/>
                </a:solidFill>
                <a:latin typeface="微软雅黑" panose="020B0503020204020204" charset="-122"/>
                <a:ea typeface="微软雅黑" panose="020B0503020204020204" charset="-122"/>
              </a:rPr>
              <a:t>  </a:t>
            </a:r>
            <a:endParaRPr lang="zh-CN" altLang="en-US" sz="2400" dirty="0">
              <a:solidFill>
                <a:srgbClr val="00091A"/>
              </a:solidFill>
              <a:latin typeface="微软雅黑" panose="020B0503020204020204" charset="-122"/>
              <a:ea typeface="微软雅黑" panose="020B0503020204020204" charset="-122"/>
            </a:endParaRPr>
          </a:p>
        </p:txBody>
      </p:sp>
      <p:sp>
        <p:nvSpPr>
          <p:cNvPr id="2" name="矩形 1"/>
          <p:cNvSpPr/>
          <p:nvPr/>
        </p:nvSpPr>
        <p:spPr>
          <a:xfrm>
            <a:off x="755650" y="1849438"/>
            <a:ext cx="10217150" cy="2476500"/>
          </a:xfrm>
          <a:prstGeom prst="rect">
            <a:avLst/>
          </a:prstGeom>
        </p:spPr>
        <p:txBody>
          <a:bodyPr wrap="square">
            <a:spAutoFit/>
          </a:bodyPr>
          <a:lstStyle/>
          <a:p>
            <a:pPr>
              <a:defRPr/>
            </a:pPr>
            <a:endParaRPr lang="en-US" altLang="zh-CN" sz="2000" b="1" dirty="0">
              <a:solidFill>
                <a:prstClr val="black">
                  <a:lumMod val="50000"/>
                  <a:lumOff val="50000"/>
                </a:prstClr>
              </a:solidFill>
              <a:latin typeface="微软雅黑" panose="020B0503020204020204" charset="-122"/>
              <a:ea typeface="微软雅黑" panose="020B0503020204020204" charset="-122"/>
            </a:endParaRPr>
          </a:p>
          <a:p>
            <a:r>
              <a:rPr lang="zh-CN" altLang="en-US" dirty="0">
                <a:solidFill>
                  <a:srgbClr val="7F7F7F"/>
                </a:solidFill>
                <a:latin typeface="微软雅黑" panose="020B0503020204020204" charset="-122"/>
                <a:ea typeface="微软雅黑" panose="020B0503020204020204" charset="-122"/>
              </a:rPr>
              <a:t>（一）康复医学理念</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a:p>
            <a:pPr>
              <a:lnSpc>
                <a:spcPct val="150000"/>
              </a:lnSpc>
            </a:pPr>
            <a:r>
              <a:rPr lang="en-US" altLang="zh-CN" dirty="0">
                <a:solidFill>
                  <a:srgbClr val="7F7F7F"/>
                </a:solidFill>
                <a:latin typeface="微软雅黑" panose="020B0503020204020204" charset="-122"/>
                <a:ea typeface="微软雅黑" panose="020B0503020204020204" charset="-122"/>
              </a:rPr>
              <a:t>3</a:t>
            </a:r>
            <a:r>
              <a:rPr lang="zh-CN" altLang="en-US" dirty="0">
                <a:solidFill>
                  <a:srgbClr val="7F7F7F"/>
                </a:solidFill>
                <a:latin typeface="微软雅黑" panose="020B0503020204020204" charset="-122"/>
                <a:ea typeface="微软雅黑" panose="020B0503020204020204" charset="-122"/>
              </a:rPr>
              <a:t>．康复医学的本质</a:t>
            </a:r>
            <a:endParaRPr lang="en-US" altLang="zh-CN" dirty="0">
              <a:solidFill>
                <a:srgbClr val="7F7F7F"/>
              </a:solidFill>
              <a:latin typeface="微软雅黑" panose="020B0503020204020204" charset="-122"/>
              <a:ea typeface="微软雅黑" panose="020B0503020204020204" charset="-122"/>
            </a:endParaRPr>
          </a:p>
          <a:p>
            <a:pPr>
              <a:lnSpc>
                <a:spcPct val="150000"/>
              </a:lnSpc>
            </a:pPr>
            <a:r>
              <a:rPr lang="zh-CN" altLang="en-US" dirty="0">
                <a:solidFill>
                  <a:srgbClr val="7F7F7F"/>
                </a:solidFill>
                <a:latin typeface="微软雅黑" panose="020B0503020204020204" charset="-122"/>
                <a:ea typeface="微软雅黑" panose="020B0503020204020204" charset="-122"/>
              </a:rPr>
              <a:t>康复医学主要以有功能障碍的患者和残疾人为服务对象。以恢复功能障碍为主要目的，为最大程度地提高生活自理能力、回归家庭和社会创造条件。</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3" y="130325"/>
            <a:ext cx="6072115" cy="954107"/>
          </a:xfrm>
          <a:prstGeom prst="rect">
            <a:avLst/>
          </a:prstGeom>
          <a:noFill/>
          <a:ln w="9525">
            <a:noFill/>
            <a:miter lim="800000"/>
          </a:ln>
        </p:spPr>
        <p:txBody>
          <a:bodyPr wrap="square">
            <a:spAutoFit/>
          </a:bodyPr>
          <a:lstStyle/>
          <a:p>
            <a:r>
              <a:rPr lang="zh-CN" altLang="en-US" sz="2800" b="1" dirty="0">
                <a:solidFill>
                  <a:srgbClr val="7F7F7F"/>
                </a:solidFill>
                <a:latin typeface="微软雅黑" panose="020B0503020204020204" charset="-122"/>
                <a:ea typeface="微软雅黑" panose="020B0503020204020204" charset="-122"/>
              </a:rPr>
              <a:t>一、康复医学理念与新医学模式</a:t>
            </a:r>
            <a:endParaRPr lang="zh-CN" altLang="en-US" sz="2800" b="1" dirty="0">
              <a:solidFill>
                <a:srgbClr val="FF7F7F"/>
              </a:solidFill>
              <a:latin typeface="微软雅黑" panose="020B0503020204020204" charset="-122"/>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7" name="文本框 19"/>
          <p:cNvSpPr txBox="1">
            <a:spLocks noChangeArrowheads="1"/>
          </p:cNvSpPr>
          <p:nvPr/>
        </p:nvSpPr>
        <p:spPr bwMode="auto">
          <a:xfrm>
            <a:off x="782857" y="3660895"/>
            <a:ext cx="10387012" cy="719556"/>
          </a:xfrm>
          <a:prstGeom prst="rect">
            <a:avLst/>
          </a:prstGeom>
          <a:noFill/>
          <a:ln w="9525">
            <a:noFill/>
            <a:miter lim="800000"/>
          </a:ln>
        </p:spPr>
        <p:txBody>
          <a:bodyPr wrap="square">
            <a:spAutoFit/>
          </a:bodyPr>
          <a:lstStyle/>
          <a:p>
            <a:pPr indent="355600" eaLnBrk="1" latinLnBrk="1" hangingPunct="1">
              <a:lnSpc>
                <a:spcPct val="200000"/>
              </a:lnSpc>
              <a:buFont typeface="Arial" panose="020B0604020202020204" pitchFamily="34" charset="0"/>
              <a:buNone/>
            </a:pPr>
            <a:r>
              <a:rPr lang="en-US" altLang="zh-CN" sz="2400" b="1" dirty="0">
                <a:solidFill>
                  <a:srgbClr val="2394CD"/>
                </a:solidFill>
                <a:latin typeface="微软雅黑" panose="020B0503020204020204" charset="-122"/>
                <a:ea typeface="微软雅黑" panose="020B0503020204020204" charset="-122"/>
              </a:rPr>
              <a:t>  </a:t>
            </a:r>
            <a:endParaRPr lang="zh-CN" altLang="en-US" sz="2400" dirty="0">
              <a:solidFill>
                <a:srgbClr val="00091A"/>
              </a:solidFill>
              <a:latin typeface="微软雅黑" panose="020B0503020204020204" charset="-122"/>
              <a:ea typeface="微软雅黑" panose="020B0503020204020204" charset="-122"/>
            </a:endParaRPr>
          </a:p>
        </p:txBody>
      </p:sp>
      <p:sp>
        <p:nvSpPr>
          <p:cNvPr id="2" name="矩形 1"/>
          <p:cNvSpPr/>
          <p:nvPr/>
        </p:nvSpPr>
        <p:spPr>
          <a:xfrm>
            <a:off x="755650" y="1849438"/>
            <a:ext cx="10217150" cy="3584575"/>
          </a:xfrm>
          <a:prstGeom prst="rect">
            <a:avLst/>
          </a:prstGeom>
        </p:spPr>
        <p:txBody>
          <a:bodyPr wrap="square">
            <a:spAutoFit/>
          </a:bodyPr>
          <a:lstStyle/>
          <a:p>
            <a:pPr>
              <a:defRPr/>
            </a:pPr>
            <a:endParaRPr lang="en-US" altLang="zh-CN" sz="2000" b="1" dirty="0">
              <a:solidFill>
                <a:prstClr val="black">
                  <a:lumMod val="50000"/>
                  <a:lumOff val="50000"/>
                </a:prstClr>
              </a:solidFill>
              <a:latin typeface="微软雅黑" panose="020B0503020204020204" charset="-122"/>
              <a:ea typeface="微软雅黑" panose="020B0503020204020204" charset="-122"/>
            </a:endParaRPr>
          </a:p>
          <a:p>
            <a:r>
              <a:rPr lang="zh-CN" altLang="en-US" dirty="0">
                <a:solidFill>
                  <a:srgbClr val="7F7F7F"/>
                </a:solidFill>
                <a:latin typeface="微软雅黑" panose="020B0503020204020204" charset="-122"/>
                <a:ea typeface="微软雅黑" panose="020B0503020204020204" charset="-122"/>
              </a:rPr>
              <a:t>（一）康复医学理念</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a:p>
            <a:pPr>
              <a:lnSpc>
                <a:spcPct val="150000"/>
              </a:lnSpc>
            </a:pPr>
            <a:r>
              <a:rPr lang="en-US" altLang="zh-CN" dirty="0">
                <a:solidFill>
                  <a:srgbClr val="7F7F7F"/>
                </a:solidFill>
                <a:latin typeface="微软雅黑" panose="020B0503020204020204" charset="-122"/>
                <a:ea typeface="微软雅黑" panose="020B0503020204020204" charset="-122"/>
              </a:rPr>
              <a:t>3</a:t>
            </a:r>
            <a:r>
              <a:rPr lang="zh-CN" altLang="en-US" dirty="0">
                <a:solidFill>
                  <a:srgbClr val="7F7F7F"/>
                </a:solidFill>
                <a:latin typeface="微软雅黑" panose="020B0503020204020204" charset="-122"/>
                <a:ea typeface="微软雅黑" panose="020B0503020204020204" charset="-122"/>
              </a:rPr>
              <a:t>．康复医学的本质</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a:p>
            <a:r>
              <a:rPr lang="zh-CN" altLang="en-US" dirty="0">
                <a:solidFill>
                  <a:srgbClr val="7F7F7F"/>
                </a:solidFill>
                <a:latin typeface="微软雅黑" panose="020B0503020204020204" charset="-122"/>
                <a:ea typeface="微软雅黑" panose="020B0503020204020204" charset="-122"/>
              </a:rPr>
              <a:t>功能（</a:t>
            </a:r>
            <a:r>
              <a:rPr lang="en-US" altLang="zh-CN" dirty="0">
                <a:solidFill>
                  <a:srgbClr val="7F7F7F"/>
                </a:solidFill>
                <a:latin typeface="微软雅黑" panose="020B0503020204020204" charset="-122"/>
                <a:ea typeface="微软雅黑" panose="020B0503020204020204" charset="-122"/>
              </a:rPr>
              <a:t>function</a:t>
            </a:r>
            <a:r>
              <a:rPr lang="zh-CN" altLang="en-US" dirty="0">
                <a:solidFill>
                  <a:srgbClr val="7F7F7F"/>
                </a:solidFill>
                <a:latin typeface="微软雅黑" panose="020B0503020204020204" charset="-122"/>
                <a:ea typeface="微软雅黑" panose="020B0503020204020204" charset="-122"/>
              </a:rPr>
              <a:t>）是指组织、器官、肢体等的特征性活动。如手的功能是利用工具劳动；下肢的功能是支撑身体和走路；胃的功能是消化食物；脑的功能是思维等。各种功能均有自己的特征，是不能互相替代的。</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a:p>
            <a:r>
              <a:rPr lang="zh-CN" altLang="en-US" dirty="0">
                <a:solidFill>
                  <a:srgbClr val="7F7F7F"/>
                </a:solidFill>
                <a:latin typeface="微软雅黑" panose="020B0503020204020204" charset="-122"/>
                <a:ea typeface="微软雅黑" panose="020B0503020204020204" charset="-122"/>
              </a:rPr>
              <a:t>功能障碍（</a:t>
            </a:r>
            <a:r>
              <a:rPr lang="en-US" altLang="zh-CN" dirty="0">
                <a:solidFill>
                  <a:srgbClr val="7F7F7F"/>
                </a:solidFill>
                <a:latin typeface="微软雅黑" panose="020B0503020204020204" charset="-122"/>
                <a:ea typeface="微软雅黑" panose="020B0503020204020204" charset="-122"/>
              </a:rPr>
              <a:t>dysfunction</a:t>
            </a:r>
            <a:r>
              <a:rPr lang="zh-CN" altLang="en-US" dirty="0">
                <a:solidFill>
                  <a:srgbClr val="7F7F7F"/>
                </a:solidFill>
                <a:latin typeface="微软雅黑" panose="020B0503020204020204" charset="-122"/>
                <a:ea typeface="微软雅黑" panose="020B0503020204020204" charset="-122"/>
              </a:rPr>
              <a:t>）是指人体的组织器官和心理活动本应具有的功能不能正常发挥的状态。功能和功能障碍是康复医学重点关注的问题，通过评估、训练、代偿、代替、适应等手段解决功能障碍，恢复功能。</a:t>
            </a:r>
            <a:endParaRPr lang="zh-CN" altLang="en-US" dirty="0">
              <a:solidFill>
                <a:srgbClr val="7F7F7F"/>
              </a:solidFill>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3" y="130325"/>
            <a:ext cx="6072115" cy="954107"/>
          </a:xfrm>
          <a:prstGeom prst="rect">
            <a:avLst/>
          </a:prstGeom>
          <a:noFill/>
          <a:ln w="9525">
            <a:noFill/>
            <a:miter lim="800000"/>
          </a:ln>
        </p:spPr>
        <p:txBody>
          <a:bodyPr wrap="square">
            <a:spAutoFit/>
          </a:bodyPr>
          <a:lstStyle/>
          <a:p>
            <a:r>
              <a:rPr lang="zh-CN" altLang="en-US" sz="2800" b="1" dirty="0">
                <a:solidFill>
                  <a:srgbClr val="7F7F7F"/>
                </a:solidFill>
                <a:latin typeface="微软雅黑" panose="020B0503020204020204" charset="-122"/>
                <a:ea typeface="微软雅黑" panose="020B0503020204020204" charset="-122"/>
              </a:rPr>
              <a:t>一、康复医学理念与新医学模式</a:t>
            </a:r>
            <a:endParaRPr lang="zh-CN" altLang="en-US" sz="2800" b="1" dirty="0">
              <a:solidFill>
                <a:srgbClr val="FF7F7F"/>
              </a:solidFill>
              <a:latin typeface="微软雅黑" panose="020B0503020204020204" charset="-122"/>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7" name="文本框 19"/>
          <p:cNvSpPr txBox="1">
            <a:spLocks noChangeArrowheads="1"/>
          </p:cNvSpPr>
          <p:nvPr/>
        </p:nvSpPr>
        <p:spPr bwMode="auto">
          <a:xfrm>
            <a:off x="782857" y="3660895"/>
            <a:ext cx="10387012" cy="719556"/>
          </a:xfrm>
          <a:prstGeom prst="rect">
            <a:avLst/>
          </a:prstGeom>
          <a:noFill/>
          <a:ln w="9525">
            <a:noFill/>
            <a:miter lim="800000"/>
          </a:ln>
        </p:spPr>
        <p:txBody>
          <a:bodyPr wrap="square">
            <a:spAutoFit/>
          </a:bodyPr>
          <a:lstStyle/>
          <a:p>
            <a:pPr indent="355600" eaLnBrk="1" latinLnBrk="1" hangingPunct="1">
              <a:lnSpc>
                <a:spcPct val="200000"/>
              </a:lnSpc>
              <a:buFont typeface="Arial" panose="020B0604020202020204" pitchFamily="34" charset="0"/>
              <a:buNone/>
            </a:pPr>
            <a:r>
              <a:rPr lang="en-US" altLang="zh-CN" sz="2400" b="1" dirty="0">
                <a:solidFill>
                  <a:srgbClr val="2394CD"/>
                </a:solidFill>
                <a:latin typeface="微软雅黑" panose="020B0503020204020204" charset="-122"/>
                <a:ea typeface="微软雅黑" panose="020B0503020204020204" charset="-122"/>
              </a:rPr>
              <a:t>  </a:t>
            </a:r>
            <a:endParaRPr lang="zh-CN" altLang="en-US" sz="2400" dirty="0">
              <a:solidFill>
                <a:srgbClr val="00091A"/>
              </a:solidFill>
              <a:latin typeface="微软雅黑" panose="020B0503020204020204" charset="-122"/>
              <a:ea typeface="微软雅黑" panose="020B0503020204020204" charset="-122"/>
            </a:endParaRPr>
          </a:p>
        </p:txBody>
      </p:sp>
      <p:sp>
        <p:nvSpPr>
          <p:cNvPr id="2" name="矩形 1"/>
          <p:cNvSpPr/>
          <p:nvPr/>
        </p:nvSpPr>
        <p:spPr>
          <a:xfrm>
            <a:off x="755650" y="1849438"/>
            <a:ext cx="10217150" cy="3584575"/>
          </a:xfrm>
          <a:prstGeom prst="rect">
            <a:avLst/>
          </a:prstGeom>
        </p:spPr>
        <p:txBody>
          <a:bodyPr wrap="square">
            <a:spAutoFit/>
          </a:bodyPr>
          <a:lstStyle/>
          <a:p>
            <a:pPr>
              <a:defRPr/>
            </a:pPr>
            <a:endParaRPr lang="en-US" altLang="zh-CN" sz="2000" b="1" dirty="0">
              <a:solidFill>
                <a:prstClr val="black">
                  <a:lumMod val="50000"/>
                  <a:lumOff val="50000"/>
                </a:prstClr>
              </a:solidFill>
              <a:latin typeface="微软雅黑" panose="020B0503020204020204" charset="-122"/>
              <a:ea typeface="微软雅黑" panose="020B0503020204020204" charset="-122"/>
            </a:endParaRPr>
          </a:p>
          <a:p>
            <a:r>
              <a:rPr lang="zh-CN" altLang="en-US" dirty="0">
                <a:solidFill>
                  <a:srgbClr val="7F7F7F"/>
                </a:solidFill>
                <a:latin typeface="微软雅黑" panose="020B0503020204020204" charset="-122"/>
                <a:ea typeface="微软雅黑" panose="020B0503020204020204" charset="-122"/>
              </a:rPr>
              <a:t>（一）康复医学理念</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a:p>
            <a:pPr>
              <a:lnSpc>
                <a:spcPct val="150000"/>
              </a:lnSpc>
            </a:pPr>
            <a:r>
              <a:rPr lang="en-US" altLang="zh-CN" dirty="0">
                <a:solidFill>
                  <a:srgbClr val="7F7F7F"/>
                </a:solidFill>
                <a:latin typeface="微软雅黑" panose="020B0503020204020204" charset="-122"/>
                <a:ea typeface="微软雅黑" panose="020B0503020204020204" charset="-122"/>
              </a:rPr>
              <a:t>3</a:t>
            </a:r>
            <a:r>
              <a:rPr lang="zh-CN" altLang="en-US" dirty="0">
                <a:solidFill>
                  <a:srgbClr val="7F7F7F"/>
                </a:solidFill>
                <a:latin typeface="微软雅黑" panose="020B0503020204020204" charset="-122"/>
                <a:ea typeface="微软雅黑" panose="020B0503020204020204" charset="-122"/>
              </a:rPr>
              <a:t>．康复医学的本质</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a:p>
            <a:r>
              <a:rPr lang="zh-CN" altLang="en-US" dirty="0">
                <a:solidFill>
                  <a:srgbClr val="7F7F7F"/>
                </a:solidFill>
                <a:latin typeface="微软雅黑" panose="020B0503020204020204" charset="-122"/>
                <a:ea typeface="微软雅黑" panose="020B0503020204020204" charset="-122"/>
              </a:rPr>
              <a:t>功能（</a:t>
            </a:r>
            <a:r>
              <a:rPr lang="en-US" altLang="zh-CN" dirty="0">
                <a:solidFill>
                  <a:srgbClr val="7F7F7F"/>
                </a:solidFill>
                <a:latin typeface="微软雅黑" panose="020B0503020204020204" charset="-122"/>
                <a:ea typeface="微软雅黑" panose="020B0503020204020204" charset="-122"/>
              </a:rPr>
              <a:t>function</a:t>
            </a:r>
            <a:r>
              <a:rPr lang="zh-CN" altLang="en-US" dirty="0">
                <a:solidFill>
                  <a:srgbClr val="7F7F7F"/>
                </a:solidFill>
                <a:latin typeface="微软雅黑" panose="020B0503020204020204" charset="-122"/>
                <a:ea typeface="微软雅黑" panose="020B0503020204020204" charset="-122"/>
              </a:rPr>
              <a:t>）是指组织、器官、肢体等的特征性活动。如手的功能是利用工具劳动；下肢的功能是支撑身体和走路；胃的功能是消化食物；脑的功能是思维等。各种功能均有自己的特征，是不能互相替代的。</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a:p>
            <a:r>
              <a:rPr lang="zh-CN" altLang="en-US" dirty="0">
                <a:solidFill>
                  <a:srgbClr val="7F7F7F"/>
                </a:solidFill>
                <a:latin typeface="微软雅黑" panose="020B0503020204020204" charset="-122"/>
                <a:ea typeface="微软雅黑" panose="020B0503020204020204" charset="-122"/>
              </a:rPr>
              <a:t>功能障碍（</a:t>
            </a:r>
            <a:r>
              <a:rPr lang="en-US" altLang="zh-CN" dirty="0">
                <a:solidFill>
                  <a:srgbClr val="7F7F7F"/>
                </a:solidFill>
                <a:latin typeface="微软雅黑" panose="020B0503020204020204" charset="-122"/>
                <a:ea typeface="微软雅黑" panose="020B0503020204020204" charset="-122"/>
              </a:rPr>
              <a:t>dysfunction</a:t>
            </a:r>
            <a:r>
              <a:rPr lang="zh-CN" altLang="en-US" dirty="0">
                <a:solidFill>
                  <a:srgbClr val="7F7F7F"/>
                </a:solidFill>
                <a:latin typeface="微软雅黑" panose="020B0503020204020204" charset="-122"/>
                <a:ea typeface="微软雅黑" panose="020B0503020204020204" charset="-122"/>
              </a:rPr>
              <a:t>）是指人体的组织器官和心理活动本应具有的功能不能正常发挥的状态。功能和功能障碍是康复医学重点关注的问题，通过评估、训练、代偿、代替、适应等手段解决功能障碍，恢复功能。</a:t>
            </a:r>
            <a:endParaRPr lang="zh-CN" altLang="en-US" dirty="0">
              <a:solidFill>
                <a:srgbClr val="7F7F7F"/>
              </a:solidFill>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3" y="130325"/>
            <a:ext cx="6072115" cy="954107"/>
          </a:xfrm>
          <a:prstGeom prst="rect">
            <a:avLst/>
          </a:prstGeom>
          <a:noFill/>
          <a:ln w="9525">
            <a:noFill/>
            <a:miter lim="800000"/>
          </a:ln>
        </p:spPr>
        <p:txBody>
          <a:bodyPr wrap="square">
            <a:spAutoFit/>
          </a:bodyPr>
          <a:lstStyle/>
          <a:p>
            <a:r>
              <a:rPr lang="zh-CN" altLang="en-US" sz="2800" b="1" dirty="0">
                <a:solidFill>
                  <a:srgbClr val="7F7F7F"/>
                </a:solidFill>
                <a:latin typeface="微软雅黑" panose="020B0503020204020204" charset="-122"/>
                <a:ea typeface="微软雅黑" panose="020B0503020204020204" charset="-122"/>
              </a:rPr>
              <a:t>一、康复医学理念与新医学模式</a:t>
            </a:r>
            <a:endParaRPr lang="zh-CN" altLang="en-US" sz="2800" b="1" dirty="0">
              <a:solidFill>
                <a:srgbClr val="FF7F7F"/>
              </a:solidFill>
              <a:latin typeface="微软雅黑" panose="020B0503020204020204" charset="-122"/>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7" name="文本框 19"/>
          <p:cNvSpPr txBox="1">
            <a:spLocks noChangeArrowheads="1"/>
          </p:cNvSpPr>
          <p:nvPr/>
        </p:nvSpPr>
        <p:spPr bwMode="auto">
          <a:xfrm>
            <a:off x="782857" y="3660895"/>
            <a:ext cx="10387012" cy="719556"/>
          </a:xfrm>
          <a:prstGeom prst="rect">
            <a:avLst/>
          </a:prstGeom>
          <a:noFill/>
          <a:ln w="9525">
            <a:noFill/>
            <a:miter lim="800000"/>
          </a:ln>
        </p:spPr>
        <p:txBody>
          <a:bodyPr wrap="square">
            <a:spAutoFit/>
          </a:bodyPr>
          <a:lstStyle/>
          <a:p>
            <a:pPr indent="355600" eaLnBrk="1" latinLnBrk="1" hangingPunct="1">
              <a:lnSpc>
                <a:spcPct val="200000"/>
              </a:lnSpc>
              <a:buFont typeface="Arial" panose="020B0604020202020204" pitchFamily="34" charset="0"/>
              <a:buNone/>
            </a:pPr>
            <a:r>
              <a:rPr lang="en-US" altLang="zh-CN" sz="2400" b="1" dirty="0">
                <a:solidFill>
                  <a:srgbClr val="2394CD"/>
                </a:solidFill>
                <a:latin typeface="微软雅黑" panose="020B0503020204020204" charset="-122"/>
                <a:ea typeface="微软雅黑" panose="020B0503020204020204" charset="-122"/>
              </a:rPr>
              <a:t>  </a:t>
            </a:r>
            <a:endParaRPr lang="zh-CN" altLang="en-US" sz="2400" dirty="0">
              <a:solidFill>
                <a:srgbClr val="00091A"/>
              </a:solidFill>
              <a:latin typeface="微软雅黑" panose="020B0503020204020204" charset="-122"/>
              <a:ea typeface="微软雅黑" panose="020B0503020204020204" charset="-122"/>
            </a:endParaRPr>
          </a:p>
        </p:txBody>
      </p:sp>
      <p:sp>
        <p:nvSpPr>
          <p:cNvPr id="2" name="矩形 1"/>
          <p:cNvSpPr/>
          <p:nvPr/>
        </p:nvSpPr>
        <p:spPr>
          <a:xfrm>
            <a:off x="755650" y="1849438"/>
            <a:ext cx="10217150" cy="1645285"/>
          </a:xfrm>
          <a:prstGeom prst="rect">
            <a:avLst/>
          </a:prstGeom>
        </p:spPr>
        <p:txBody>
          <a:bodyPr wrap="square">
            <a:spAutoFit/>
          </a:bodyPr>
          <a:lstStyle/>
          <a:p>
            <a:pPr>
              <a:defRPr/>
            </a:pPr>
            <a:endParaRPr lang="en-US" altLang="zh-CN" sz="2000" b="1" dirty="0">
              <a:solidFill>
                <a:prstClr val="black">
                  <a:lumMod val="50000"/>
                  <a:lumOff val="50000"/>
                </a:prstClr>
              </a:solidFill>
              <a:latin typeface="微软雅黑" panose="020B0503020204020204" charset="-122"/>
              <a:ea typeface="微软雅黑" panose="020B0503020204020204" charset="-122"/>
            </a:endParaRPr>
          </a:p>
          <a:p>
            <a:r>
              <a:rPr lang="zh-CN" altLang="en-US" dirty="0">
                <a:solidFill>
                  <a:srgbClr val="7F7F7F"/>
                </a:solidFill>
                <a:latin typeface="微软雅黑" panose="020B0503020204020204" charset="-122"/>
                <a:ea typeface="微软雅黑" panose="020B0503020204020204" charset="-122"/>
              </a:rPr>
              <a:t>（一）康复医学理念</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a:p>
            <a:pPr>
              <a:lnSpc>
                <a:spcPct val="150000"/>
              </a:lnSpc>
            </a:pPr>
            <a:r>
              <a:rPr lang="en-US" altLang="zh-CN" dirty="0">
                <a:solidFill>
                  <a:srgbClr val="7F7F7F"/>
                </a:solidFill>
                <a:latin typeface="微软雅黑" panose="020B0503020204020204" charset="-122"/>
                <a:ea typeface="微软雅黑" panose="020B0503020204020204" charset="-122"/>
              </a:rPr>
              <a:t>3</a:t>
            </a:r>
            <a:r>
              <a:rPr lang="zh-CN" altLang="en-US" dirty="0">
                <a:solidFill>
                  <a:srgbClr val="7F7F7F"/>
                </a:solidFill>
                <a:latin typeface="微软雅黑" panose="020B0503020204020204" charset="-122"/>
                <a:ea typeface="微软雅黑" panose="020B0503020204020204" charset="-122"/>
              </a:rPr>
              <a:t>．康复医学的本质</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p:txBody>
      </p:sp>
      <p:pic>
        <p:nvPicPr>
          <p:cNvPr id="5" name="Picture 2"/>
          <p:cNvPicPr>
            <a:picLocks noChangeAspect="1" noChangeArrowheads="1"/>
          </p:cNvPicPr>
          <p:nvPr/>
        </p:nvPicPr>
        <p:blipFill>
          <a:blip r:embed="rId2" cstate="print"/>
          <a:srcRect/>
          <a:stretch>
            <a:fillRect/>
          </a:stretch>
        </p:blipFill>
        <p:spPr bwMode="auto">
          <a:xfrm>
            <a:off x="4002014" y="2806383"/>
            <a:ext cx="5462587" cy="3167062"/>
          </a:xfrm>
          <a:prstGeom prst="rect">
            <a:avLst/>
          </a:prstGeom>
          <a:noFill/>
          <a:ln w="9525">
            <a:noFill/>
            <a:miter lim="800000"/>
            <a:headEnd/>
            <a:tailEnd/>
          </a:ln>
          <a:effectLst/>
        </p:spPr>
      </p:pic>
    </p:spTree>
  </p:cSld>
  <p:clrMapOvr>
    <a:masterClrMapping/>
  </p:clrMapOvr>
  <p:transition spd="slow">
    <p:randomBar dir="ver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3" y="130325"/>
            <a:ext cx="6072115" cy="954107"/>
          </a:xfrm>
          <a:prstGeom prst="rect">
            <a:avLst/>
          </a:prstGeom>
          <a:noFill/>
          <a:ln w="9525">
            <a:noFill/>
            <a:miter lim="800000"/>
          </a:ln>
        </p:spPr>
        <p:txBody>
          <a:bodyPr wrap="square">
            <a:spAutoFit/>
          </a:bodyPr>
          <a:lstStyle/>
          <a:p>
            <a:r>
              <a:rPr lang="zh-CN" altLang="en-US" sz="2800" b="1" dirty="0">
                <a:solidFill>
                  <a:srgbClr val="7F7F7F"/>
                </a:solidFill>
                <a:latin typeface="微软雅黑" panose="020B0503020204020204" charset="-122"/>
                <a:ea typeface="微软雅黑" panose="020B0503020204020204" charset="-122"/>
              </a:rPr>
              <a:t>一、康复医学理念与新医学模式</a:t>
            </a:r>
            <a:endParaRPr lang="zh-CN" altLang="en-US" sz="2800" b="1" dirty="0">
              <a:solidFill>
                <a:srgbClr val="FF7F7F"/>
              </a:solidFill>
              <a:latin typeface="微软雅黑" panose="020B0503020204020204" charset="-122"/>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7" name="文本框 19"/>
          <p:cNvSpPr txBox="1">
            <a:spLocks noChangeArrowheads="1"/>
          </p:cNvSpPr>
          <p:nvPr/>
        </p:nvSpPr>
        <p:spPr bwMode="auto">
          <a:xfrm>
            <a:off x="782857" y="3660895"/>
            <a:ext cx="10387012" cy="719556"/>
          </a:xfrm>
          <a:prstGeom prst="rect">
            <a:avLst/>
          </a:prstGeom>
          <a:noFill/>
          <a:ln w="9525">
            <a:noFill/>
            <a:miter lim="800000"/>
          </a:ln>
        </p:spPr>
        <p:txBody>
          <a:bodyPr wrap="square">
            <a:spAutoFit/>
          </a:bodyPr>
          <a:lstStyle/>
          <a:p>
            <a:pPr indent="355600" eaLnBrk="1" latinLnBrk="1" hangingPunct="1">
              <a:lnSpc>
                <a:spcPct val="200000"/>
              </a:lnSpc>
              <a:buFont typeface="Arial" panose="020B0604020202020204" pitchFamily="34" charset="0"/>
              <a:buNone/>
            </a:pPr>
            <a:r>
              <a:rPr lang="en-US" altLang="zh-CN" sz="2400" b="1" dirty="0">
                <a:solidFill>
                  <a:srgbClr val="2394CD"/>
                </a:solidFill>
                <a:latin typeface="微软雅黑" panose="020B0503020204020204" charset="-122"/>
                <a:ea typeface="微软雅黑" panose="020B0503020204020204" charset="-122"/>
              </a:rPr>
              <a:t>  </a:t>
            </a:r>
            <a:endParaRPr lang="zh-CN" altLang="en-US" sz="2400" dirty="0">
              <a:solidFill>
                <a:srgbClr val="00091A"/>
              </a:solidFill>
              <a:latin typeface="微软雅黑" panose="020B0503020204020204" charset="-122"/>
              <a:ea typeface="微软雅黑" panose="020B0503020204020204" charset="-122"/>
            </a:endParaRPr>
          </a:p>
        </p:txBody>
      </p:sp>
      <p:sp>
        <p:nvSpPr>
          <p:cNvPr id="2" name="矩形 1"/>
          <p:cNvSpPr/>
          <p:nvPr/>
        </p:nvSpPr>
        <p:spPr>
          <a:xfrm>
            <a:off x="755650" y="1849438"/>
            <a:ext cx="10217150" cy="3446145"/>
          </a:xfrm>
          <a:prstGeom prst="rect">
            <a:avLst/>
          </a:prstGeom>
        </p:spPr>
        <p:txBody>
          <a:bodyPr wrap="square">
            <a:spAutoFit/>
          </a:bodyPr>
          <a:lstStyle/>
          <a:p>
            <a:endParaRPr lang="en-US" altLang="zh-CN" sz="2000" b="1" dirty="0">
              <a:solidFill>
                <a:srgbClr val="7F7F7F"/>
              </a:solidFill>
              <a:latin typeface="微软雅黑" panose="020B0503020204020204" charset="-122"/>
              <a:ea typeface="微软雅黑" panose="020B0503020204020204" charset="-122"/>
            </a:endParaRPr>
          </a:p>
          <a:p>
            <a:r>
              <a:rPr lang="en-US" altLang="zh-CN" sz="2000" dirty="0">
                <a:solidFill>
                  <a:srgbClr val="7F7F7F"/>
                </a:solidFill>
                <a:latin typeface="微软雅黑" panose="020B0503020204020204" charset="-122"/>
                <a:ea typeface="微软雅黑" panose="020B0503020204020204" charset="-122"/>
              </a:rPr>
              <a:t>(</a:t>
            </a:r>
            <a:r>
              <a:rPr lang="zh-CN" altLang="en-US" sz="2000" dirty="0">
                <a:solidFill>
                  <a:srgbClr val="7F7F7F"/>
                </a:solidFill>
                <a:latin typeface="微软雅黑" panose="020B0503020204020204" charset="-122"/>
                <a:ea typeface="微软雅黑" panose="020B0503020204020204" charset="-122"/>
              </a:rPr>
              <a:t>二</a:t>
            </a:r>
            <a:r>
              <a:rPr lang="en-US" altLang="zh-CN" sz="2000" dirty="0">
                <a:solidFill>
                  <a:srgbClr val="7F7F7F"/>
                </a:solidFill>
                <a:latin typeface="微软雅黑" panose="020B0503020204020204" charset="-122"/>
                <a:ea typeface="微软雅黑" panose="020B0503020204020204" charset="-122"/>
              </a:rPr>
              <a:t>)</a:t>
            </a:r>
            <a:r>
              <a:rPr lang="zh-CN" altLang="en-US" sz="2000" dirty="0">
                <a:solidFill>
                  <a:srgbClr val="7F7F7F"/>
                </a:solidFill>
                <a:latin typeface="微软雅黑" panose="020B0503020204020204" charset="-122"/>
                <a:ea typeface="微软雅黑" panose="020B0503020204020204" charset="-122"/>
              </a:rPr>
              <a:t>新医学模式</a:t>
            </a:r>
            <a:endParaRPr lang="en-US" altLang="zh-CN"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r>
              <a:rPr lang="en-US" altLang="zh-CN" sz="2000" dirty="0">
                <a:solidFill>
                  <a:srgbClr val="7F7F7F"/>
                </a:solidFill>
                <a:latin typeface="微软雅黑" panose="020B0503020204020204" charset="-122"/>
                <a:ea typeface="微软雅黑" panose="020B0503020204020204" charset="-122"/>
              </a:rPr>
              <a:t>1</a:t>
            </a:r>
            <a:r>
              <a:rPr lang="zh-CN" altLang="en-US" sz="2000" dirty="0">
                <a:solidFill>
                  <a:srgbClr val="7F7F7F"/>
                </a:solidFill>
                <a:latin typeface="微软雅黑" panose="020B0503020204020204" charset="-122"/>
                <a:ea typeface="微软雅黑" panose="020B0503020204020204" charset="-122"/>
              </a:rPr>
              <a:t>．医学模式的概念</a:t>
            </a:r>
            <a:endParaRPr lang="en-US" altLang="zh-CN"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pPr>
              <a:lnSpc>
                <a:spcPct val="150000"/>
              </a:lnSpc>
            </a:pPr>
            <a:r>
              <a:rPr lang="zh-CN" altLang="en-US" sz="2000" dirty="0">
                <a:solidFill>
                  <a:srgbClr val="7F7F7F"/>
                </a:solidFill>
                <a:latin typeface="微软雅黑" panose="020B0503020204020204" charset="-122"/>
                <a:ea typeface="微软雅黑" panose="020B0503020204020204" charset="-122"/>
              </a:rPr>
              <a:t>医学模式（</a:t>
            </a:r>
            <a:r>
              <a:rPr lang="en-US" altLang="zh-CN" sz="2000" dirty="0">
                <a:solidFill>
                  <a:srgbClr val="7F7F7F"/>
                </a:solidFill>
                <a:latin typeface="微软雅黑" panose="020B0503020204020204" charset="-122"/>
                <a:ea typeface="微软雅黑" panose="020B0503020204020204" charset="-122"/>
              </a:rPr>
              <a:t>medical model</a:t>
            </a:r>
            <a:r>
              <a:rPr lang="zh-CN" altLang="en-US" sz="2000" dirty="0">
                <a:solidFill>
                  <a:srgbClr val="7F7F7F"/>
                </a:solidFill>
                <a:latin typeface="微软雅黑" panose="020B0503020204020204" charset="-122"/>
                <a:ea typeface="微软雅黑" panose="020B0503020204020204" charset="-122"/>
              </a:rPr>
              <a:t>）又称医学观，是在医学科学发展和医疗服务过程中，在某个时期形成的健康观和疾病观，是人们对待疾病和健康的态度或方式。</a:t>
            </a:r>
            <a:endParaRPr lang="en-US" altLang="zh-CN" sz="2000" dirty="0">
              <a:solidFill>
                <a:srgbClr val="7F7F7F"/>
              </a:solidFill>
              <a:latin typeface="微软雅黑" panose="020B0503020204020204" charset="-122"/>
              <a:ea typeface="微软雅黑" panose="020B0503020204020204" charset="-122"/>
            </a:endParaRPr>
          </a:p>
          <a:p>
            <a:endParaRPr lang="zh-CN" altLang="en-US" sz="2000" b="1" dirty="0">
              <a:solidFill>
                <a:srgbClr val="FF7F7F"/>
              </a:solidFill>
              <a:latin typeface="微软雅黑" panose="020B0503020204020204" charset="-122"/>
              <a:ea typeface="微软雅黑" panose="020B0503020204020204" charset="-122"/>
            </a:endParaRPr>
          </a:p>
          <a:p>
            <a:pPr>
              <a:defRPr/>
            </a:pPr>
            <a:endParaRPr lang="en-US" altLang="zh-CN" sz="2000" b="1" dirty="0">
              <a:solidFill>
                <a:prstClr val="black">
                  <a:lumMod val="50000"/>
                  <a:lumOff val="50000"/>
                </a:prstClr>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3" y="130325"/>
            <a:ext cx="6072115" cy="954107"/>
          </a:xfrm>
          <a:prstGeom prst="rect">
            <a:avLst/>
          </a:prstGeom>
          <a:noFill/>
          <a:ln w="9525">
            <a:noFill/>
            <a:miter lim="800000"/>
          </a:ln>
        </p:spPr>
        <p:txBody>
          <a:bodyPr wrap="square">
            <a:spAutoFit/>
          </a:bodyPr>
          <a:lstStyle/>
          <a:p>
            <a:r>
              <a:rPr lang="zh-CN" altLang="en-US" sz="2800" b="1" dirty="0">
                <a:solidFill>
                  <a:srgbClr val="7F7F7F"/>
                </a:solidFill>
                <a:latin typeface="微软雅黑" panose="020B0503020204020204" charset="-122"/>
                <a:ea typeface="微软雅黑" panose="020B0503020204020204" charset="-122"/>
              </a:rPr>
              <a:t>一、康复医学理念与新医学模式</a:t>
            </a:r>
            <a:endParaRPr lang="zh-CN" altLang="en-US" sz="2800" b="1" dirty="0">
              <a:solidFill>
                <a:srgbClr val="FF7F7F"/>
              </a:solidFill>
              <a:latin typeface="微软雅黑" panose="020B0503020204020204" charset="-122"/>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7" name="文本框 19"/>
          <p:cNvSpPr txBox="1">
            <a:spLocks noChangeArrowheads="1"/>
          </p:cNvSpPr>
          <p:nvPr/>
        </p:nvSpPr>
        <p:spPr bwMode="auto">
          <a:xfrm>
            <a:off x="782857" y="3660895"/>
            <a:ext cx="10387012" cy="719556"/>
          </a:xfrm>
          <a:prstGeom prst="rect">
            <a:avLst/>
          </a:prstGeom>
          <a:noFill/>
          <a:ln w="9525">
            <a:noFill/>
            <a:miter lim="800000"/>
          </a:ln>
        </p:spPr>
        <p:txBody>
          <a:bodyPr wrap="square">
            <a:spAutoFit/>
          </a:bodyPr>
          <a:lstStyle/>
          <a:p>
            <a:pPr indent="355600" eaLnBrk="1" latinLnBrk="1" hangingPunct="1">
              <a:lnSpc>
                <a:spcPct val="200000"/>
              </a:lnSpc>
              <a:buFont typeface="Arial" panose="020B0604020202020204" pitchFamily="34" charset="0"/>
              <a:buNone/>
            </a:pPr>
            <a:r>
              <a:rPr lang="en-US" altLang="zh-CN" sz="2400" b="1" dirty="0">
                <a:solidFill>
                  <a:srgbClr val="2394CD"/>
                </a:solidFill>
                <a:latin typeface="微软雅黑" panose="020B0503020204020204" charset="-122"/>
                <a:ea typeface="微软雅黑" panose="020B0503020204020204" charset="-122"/>
              </a:rPr>
              <a:t>  </a:t>
            </a:r>
            <a:endParaRPr lang="zh-CN" altLang="en-US" sz="2400" dirty="0">
              <a:solidFill>
                <a:srgbClr val="00091A"/>
              </a:solidFill>
              <a:latin typeface="微软雅黑" panose="020B0503020204020204" charset="-122"/>
              <a:ea typeface="微软雅黑" panose="020B0503020204020204" charset="-122"/>
            </a:endParaRPr>
          </a:p>
        </p:txBody>
      </p:sp>
      <p:sp>
        <p:nvSpPr>
          <p:cNvPr id="2" name="矩形 1"/>
          <p:cNvSpPr/>
          <p:nvPr/>
        </p:nvSpPr>
        <p:spPr>
          <a:xfrm>
            <a:off x="755650" y="1849438"/>
            <a:ext cx="10217150" cy="3907790"/>
          </a:xfrm>
          <a:prstGeom prst="rect">
            <a:avLst/>
          </a:prstGeom>
        </p:spPr>
        <p:txBody>
          <a:bodyPr wrap="square">
            <a:spAutoFit/>
          </a:bodyPr>
          <a:lstStyle/>
          <a:p>
            <a:endParaRPr lang="en-US" altLang="zh-CN" sz="2000" b="1" dirty="0">
              <a:solidFill>
                <a:srgbClr val="7F7F7F"/>
              </a:solidFill>
              <a:latin typeface="微软雅黑" panose="020B0503020204020204" charset="-122"/>
              <a:ea typeface="微软雅黑" panose="020B0503020204020204" charset="-122"/>
            </a:endParaRPr>
          </a:p>
          <a:p>
            <a:r>
              <a:rPr lang="en-US" altLang="zh-CN" sz="2000" dirty="0">
                <a:solidFill>
                  <a:srgbClr val="7F7F7F"/>
                </a:solidFill>
                <a:latin typeface="微软雅黑" panose="020B0503020204020204" charset="-122"/>
                <a:ea typeface="微软雅黑" panose="020B0503020204020204" charset="-122"/>
              </a:rPr>
              <a:t>(</a:t>
            </a:r>
            <a:r>
              <a:rPr lang="zh-CN" altLang="en-US" sz="2000" dirty="0">
                <a:solidFill>
                  <a:srgbClr val="7F7F7F"/>
                </a:solidFill>
                <a:latin typeface="微软雅黑" panose="020B0503020204020204" charset="-122"/>
                <a:ea typeface="微软雅黑" panose="020B0503020204020204" charset="-122"/>
              </a:rPr>
              <a:t>二</a:t>
            </a:r>
            <a:r>
              <a:rPr lang="en-US" altLang="zh-CN" sz="2000" dirty="0">
                <a:solidFill>
                  <a:srgbClr val="7F7F7F"/>
                </a:solidFill>
                <a:latin typeface="微软雅黑" panose="020B0503020204020204" charset="-122"/>
                <a:ea typeface="微软雅黑" panose="020B0503020204020204" charset="-122"/>
              </a:rPr>
              <a:t>)</a:t>
            </a:r>
            <a:r>
              <a:rPr lang="zh-CN" altLang="en-US" sz="2000" dirty="0">
                <a:solidFill>
                  <a:srgbClr val="7F7F7F"/>
                </a:solidFill>
                <a:latin typeface="微软雅黑" panose="020B0503020204020204" charset="-122"/>
                <a:ea typeface="微软雅黑" panose="020B0503020204020204" charset="-122"/>
              </a:rPr>
              <a:t>新医学模式</a:t>
            </a:r>
            <a:endParaRPr lang="en-US" altLang="zh-CN"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r>
              <a:rPr lang="en-US" altLang="zh-CN" sz="2000" dirty="0">
                <a:solidFill>
                  <a:srgbClr val="7F7F7F"/>
                </a:solidFill>
                <a:latin typeface="微软雅黑" panose="020B0503020204020204" charset="-122"/>
                <a:ea typeface="微软雅黑" panose="020B0503020204020204" charset="-122"/>
              </a:rPr>
              <a:t>1</a:t>
            </a:r>
            <a:r>
              <a:rPr lang="zh-CN" altLang="en-US" sz="2000" dirty="0">
                <a:solidFill>
                  <a:srgbClr val="7F7F7F"/>
                </a:solidFill>
                <a:latin typeface="微软雅黑" panose="020B0503020204020204" charset="-122"/>
                <a:ea typeface="微软雅黑" panose="020B0503020204020204" charset="-122"/>
              </a:rPr>
              <a:t>．医学模式的概念</a:t>
            </a:r>
            <a:endParaRPr lang="en-US" altLang="zh-CN" sz="2000" dirty="0">
              <a:solidFill>
                <a:srgbClr val="7F7F7F"/>
              </a:solidFill>
              <a:latin typeface="微软雅黑" panose="020B0503020204020204" charset="-122"/>
              <a:ea typeface="微软雅黑" panose="020B0503020204020204" charset="-122"/>
            </a:endParaRPr>
          </a:p>
          <a:p>
            <a:pPr>
              <a:lnSpc>
                <a:spcPct val="150000"/>
              </a:lnSpc>
            </a:pPr>
            <a:r>
              <a:rPr lang="zh-CN" altLang="en-US" sz="2000" dirty="0">
                <a:solidFill>
                  <a:srgbClr val="7F7F7F"/>
                </a:solidFill>
                <a:latin typeface="微软雅黑" panose="020B0503020204020204" charset="-122"/>
                <a:ea typeface="微软雅黑" panose="020B0503020204020204" charset="-122"/>
              </a:rPr>
              <a:t>生物医学模式（</a:t>
            </a:r>
            <a:r>
              <a:rPr lang="en-US" altLang="zh-CN" sz="2000" dirty="0">
                <a:solidFill>
                  <a:srgbClr val="7F7F7F"/>
                </a:solidFill>
                <a:latin typeface="微软雅黑" panose="020B0503020204020204" charset="-122"/>
                <a:ea typeface="微软雅黑" panose="020B0503020204020204" charset="-122"/>
              </a:rPr>
              <a:t>biomedical model</a:t>
            </a:r>
            <a:r>
              <a:rPr lang="zh-CN" altLang="en-US" sz="2000" dirty="0">
                <a:solidFill>
                  <a:srgbClr val="7F7F7F"/>
                </a:solidFill>
                <a:latin typeface="微软雅黑" panose="020B0503020204020204" charset="-122"/>
                <a:ea typeface="微软雅黑" panose="020B0503020204020204" charset="-122"/>
              </a:rPr>
              <a:t>）是人类在同传染病的斗争中形成的单因单果的疾病与病因关系的模式。</a:t>
            </a:r>
            <a:endParaRPr lang="en-US" altLang="zh-CN" sz="2000" dirty="0">
              <a:solidFill>
                <a:srgbClr val="7F7F7F"/>
              </a:solidFill>
              <a:latin typeface="微软雅黑" panose="020B0503020204020204" charset="-122"/>
              <a:ea typeface="微软雅黑" panose="020B0503020204020204" charset="-122"/>
            </a:endParaRPr>
          </a:p>
          <a:p>
            <a:pPr>
              <a:lnSpc>
                <a:spcPct val="150000"/>
              </a:lnSpc>
            </a:pPr>
            <a:r>
              <a:rPr lang="zh-CN" altLang="en-US" sz="2000" dirty="0">
                <a:solidFill>
                  <a:srgbClr val="7F7F7F"/>
                </a:solidFill>
                <a:latin typeface="微软雅黑" panose="020B0503020204020204" charset="-122"/>
                <a:ea typeface="微软雅黑" panose="020B0503020204020204" charset="-122"/>
              </a:rPr>
              <a:t>生物</a:t>
            </a:r>
            <a:r>
              <a:rPr lang="en-US" altLang="zh-CN" sz="2000" dirty="0">
                <a:solidFill>
                  <a:srgbClr val="7F7F7F"/>
                </a:solidFill>
                <a:latin typeface="微软雅黑" panose="020B0503020204020204" charset="-122"/>
                <a:ea typeface="微软雅黑" panose="020B0503020204020204" charset="-122"/>
              </a:rPr>
              <a:t>-</a:t>
            </a:r>
            <a:r>
              <a:rPr lang="zh-CN" altLang="en-US" sz="2000" dirty="0">
                <a:solidFill>
                  <a:srgbClr val="7F7F7F"/>
                </a:solidFill>
                <a:latin typeface="微软雅黑" panose="020B0503020204020204" charset="-122"/>
                <a:ea typeface="微软雅黑" panose="020B0503020204020204" charset="-122"/>
              </a:rPr>
              <a:t>心理</a:t>
            </a:r>
            <a:r>
              <a:rPr lang="en-US" altLang="zh-CN" sz="2000" dirty="0">
                <a:solidFill>
                  <a:srgbClr val="7F7F7F"/>
                </a:solidFill>
                <a:latin typeface="微软雅黑" panose="020B0503020204020204" charset="-122"/>
                <a:ea typeface="微软雅黑" panose="020B0503020204020204" charset="-122"/>
              </a:rPr>
              <a:t>-</a:t>
            </a:r>
            <a:r>
              <a:rPr lang="zh-CN" altLang="en-US" sz="2000" dirty="0">
                <a:solidFill>
                  <a:srgbClr val="7F7F7F"/>
                </a:solidFill>
                <a:latin typeface="微软雅黑" panose="020B0503020204020204" charset="-122"/>
                <a:ea typeface="微软雅黑" panose="020B0503020204020204" charset="-122"/>
              </a:rPr>
              <a:t>社会医学模式（</a:t>
            </a:r>
            <a:r>
              <a:rPr lang="en-US" altLang="zh-CN" sz="2000" dirty="0">
                <a:solidFill>
                  <a:srgbClr val="7F7F7F"/>
                </a:solidFill>
                <a:latin typeface="微软雅黑" panose="020B0503020204020204" charset="-122"/>
                <a:ea typeface="微软雅黑" panose="020B0503020204020204" charset="-122"/>
              </a:rPr>
              <a:t>bio-psycho-social medical model</a:t>
            </a:r>
            <a:r>
              <a:rPr lang="zh-CN" altLang="en-US" sz="2000" dirty="0">
                <a:solidFill>
                  <a:srgbClr val="7F7F7F"/>
                </a:solidFill>
                <a:latin typeface="微软雅黑" panose="020B0503020204020204" charset="-122"/>
                <a:ea typeface="微软雅黑" panose="020B0503020204020204" charset="-122"/>
              </a:rPr>
              <a:t>）是从生物、心理、社会等方面来观察、分析、思考和处理疾病与健康问题的科学观和方法论，是随着社会经济发展和人口老龄化、慢性病、非传染病的增加，人们对病因的认识进一步提高。</a:t>
            </a:r>
            <a:endParaRPr lang="en-US" altLang="zh-CN" sz="2000" b="1" dirty="0">
              <a:solidFill>
                <a:prstClr val="black">
                  <a:lumMod val="50000"/>
                  <a:lumOff val="50000"/>
                </a:prstClr>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3" y="130325"/>
            <a:ext cx="6072115" cy="954107"/>
          </a:xfrm>
          <a:prstGeom prst="rect">
            <a:avLst/>
          </a:prstGeom>
          <a:noFill/>
          <a:ln w="9525">
            <a:noFill/>
            <a:miter lim="800000"/>
          </a:ln>
        </p:spPr>
        <p:txBody>
          <a:bodyPr wrap="square">
            <a:spAutoFit/>
          </a:bodyPr>
          <a:lstStyle/>
          <a:p>
            <a:r>
              <a:rPr lang="zh-CN" altLang="en-US" sz="2800" b="1" dirty="0">
                <a:solidFill>
                  <a:srgbClr val="7F7F7F"/>
                </a:solidFill>
                <a:latin typeface="微软雅黑" panose="020B0503020204020204" charset="-122"/>
                <a:ea typeface="微软雅黑" panose="020B0503020204020204" charset="-122"/>
              </a:rPr>
              <a:t>一、康复医学理念与新医学模式</a:t>
            </a:r>
            <a:endParaRPr lang="zh-CN" altLang="en-US" sz="2800" b="1" dirty="0">
              <a:solidFill>
                <a:srgbClr val="FF7F7F"/>
              </a:solidFill>
              <a:latin typeface="微软雅黑" panose="020B0503020204020204" charset="-122"/>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7" name="文本框 19"/>
          <p:cNvSpPr txBox="1">
            <a:spLocks noChangeArrowheads="1"/>
          </p:cNvSpPr>
          <p:nvPr/>
        </p:nvSpPr>
        <p:spPr bwMode="auto">
          <a:xfrm>
            <a:off x="782857" y="3660895"/>
            <a:ext cx="10387012" cy="719556"/>
          </a:xfrm>
          <a:prstGeom prst="rect">
            <a:avLst/>
          </a:prstGeom>
          <a:noFill/>
          <a:ln w="9525">
            <a:noFill/>
            <a:miter lim="800000"/>
          </a:ln>
        </p:spPr>
        <p:txBody>
          <a:bodyPr wrap="square">
            <a:spAutoFit/>
          </a:bodyPr>
          <a:lstStyle/>
          <a:p>
            <a:pPr indent="355600" eaLnBrk="1" latinLnBrk="1" hangingPunct="1">
              <a:lnSpc>
                <a:spcPct val="200000"/>
              </a:lnSpc>
              <a:buFont typeface="Arial" panose="020B0604020202020204" pitchFamily="34" charset="0"/>
              <a:buNone/>
            </a:pPr>
            <a:r>
              <a:rPr lang="en-US" altLang="zh-CN" sz="2400" b="1" dirty="0">
                <a:solidFill>
                  <a:srgbClr val="2394CD"/>
                </a:solidFill>
                <a:latin typeface="微软雅黑" panose="020B0503020204020204" charset="-122"/>
                <a:ea typeface="微软雅黑" panose="020B0503020204020204" charset="-122"/>
              </a:rPr>
              <a:t>  </a:t>
            </a:r>
            <a:endParaRPr lang="zh-CN" altLang="en-US" sz="2400" dirty="0">
              <a:solidFill>
                <a:srgbClr val="00091A"/>
              </a:solidFill>
              <a:latin typeface="微软雅黑" panose="020B0503020204020204" charset="-122"/>
              <a:ea typeface="微软雅黑" panose="020B0503020204020204" charset="-122"/>
            </a:endParaRPr>
          </a:p>
        </p:txBody>
      </p:sp>
      <p:sp>
        <p:nvSpPr>
          <p:cNvPr id="2" name="矩形 1"/>
          <p:cNvSpPr/>
          <p:nvPr/>
        </p:nvSpPr>
        <p:spPr>
          <a:xfrm>
            <a:off x="755650" y="1849438"/>
            <a:ext cx="10217150" cy="2061210"/>
          </a:xfrm>
          <a:prstGeom prst="rect">
            <a:avLst/>
          </a:prstGeom>
        </p:spPr>
        <p:txBody>
          <a:bodyPr wrap="square">
            <a:spAutoFit/>
          </a:bodyPr>
          <a:lstStyle/>
          <a:p>
            <a:endParaRPr lang="en-US" altLang="zh-CN" sz="2000" b="1" dirty="0">
              <a:solidFill>
                <a:srgbClr val="7F7F7F"/>
              </a:solidFill>
              <a:latin typeface="微软雅黑" panose="020B0503020204020204" charset="-122"/>
              <a:ea typeface="微软雅黑" panose="020B0503020204020204" charset="-122"/>
            </a:endParaRPr>
          </a:p>
          <a:p>
            <a:r>
              <a:rPr lang="en-US" altLang="zh-CN" sz="2000" dirty="0">
                <a:solidFill>
                  <a:srgbClr val="7F7F7F"/>
                </a:solidFill>
                <a:latin typeface="微软雅黑" panose="020B0503020204020204" charset="-122"/>
                <a:ea typeface="微软雅黑" panose="020B0503020204020204" charset="-122"/>
              </a:rPr>
              <a:t>(</a:t>
            </a:r>
            <a:r>
              <a:rPr lang="zh-CN" altLang="en-US" sz="2000" dirty="0">
                <a:solidFill>
                  <a:srgbClr val="7F7F7F"/>
                </a:solidFill>
                <a:latin typeface="微软雅黑" panose="020B0503020204020204" charset="-122"/>
                <a:ea typeface="微软雅黑" panose="020B0503020204020204" charset="-122"/>
              </a:rPr>
              <a:t>二</a:t>
            </a:r>
            <a:r>
              <a:rPr lang="en-US" altLang="zh-CN" sz="2000" dirty="0">
                <a:solidFill>
                  <a:srgbClr val="7F7F7F"/>
                </a:solidFill>
                <a:latin typeface="微软雅黑" panose="020B0503020204020204" charset="-122"/>
                <a:ea typeface="微软雅黑" panose="020B0503020204020204" charset="-122"/>
              </a:rPr>
              <a:t>)</a:t>
            </a:r>
            <a:r>
              <a:rPr lang="zh-CN" altLang="en-US" sz="2000" dirty="0">
                <a:solidFill>
                  <a:srgbClr val="7F7F7F"/>
                </a:solidFill>
                <a:latin typeface="微软雅黑" panose="020B0503020204020204" charset="-122"/>
                <a:ea typeface="微软雅黑" panose="020B0503020204020204" charset="-122"/>
              </a:rPr>
              <a:t>新医学模式</a:t>
            </a:r>
            <a:endParaRPr lang="en-US" altLang="zh-CN"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r>
              <a:rPr lang="en-US" altLang="zh-CN" sz="2000" dirty="0">
                <a:solidFill>
                  <a:srgbClr val="7F7F7F"/>
                </a:solidFill>
                <a:latin typeface="微软雅黑" panose="020B0503020204020204" charset="-122"/>
                <a:ea typeface="微软雅黑" panose="020B0503020204020204" charset="-122"/>
              </a:rPr>
              <a:t>1</a:t>
            </a:r>
            <a:r>
              <a:rPr lang="zh-CN" altLang="en-US" sz="2000" dirty="0">
                <a:solidFill>
                  <a:srgbClr val="7F7F7F"/>
                </a:solidFill>
                <a:latin typeface="微软雅黑" panose="020B0503020204020204" charset="-122"/>
                <a:ea typeface="微软雅黑" panose="020B0503020204020204" charset="-122"/>
              </a:rPr>
              <a:t>．医学模式的概念</a:t>
            </a:r>
            <a:endParaRPr lang="en-US" altLang="zh-CN" sz="2000" dirty="0">
              <a:solidFill>
                <a:srgbClr val="7F7F7F"/>
              </a:solidFill>
              <a:latin typeface="微软雅黑" panose="020B0503020204020204" charset="-122"/>
              <a:ea typeface="微软雅黑" panose="020B0503020204020204" charset="-122"/>
            </a:endParaRPr>
          </a:p>
          <a:p>
            <a:pPr>
              <a:lnSpc>
                <a:spcPct val="150000"/>
              </a:lnSpc>
            </a:pPr>
            <a:endParaRPr lang="en-US" altLang="zh-CN" sz="2000" b="1" dirty="0">
              <a:solidFill>
                <a:prstClr val="black">
                  <a:lumMod val="50000"/>
                  <a:lumOff val="50000"/>
                </a:prstClr>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p:txBody>
      </p:sp>
      <p:pic>
        <p:nvPicPr>
          <p:cNvPr id="5" name="Picture 2"/>
          <p:cNvPicPr>
            <a:picLocks noChangeAspect="1" noChangeArrowheads="1"/>
          </p:cNvPicPr>
          <p:nvPr/>
        </p:nvPicPr>
        <p:blipFill>
          <a:blip r:embed="rId2" cstate="print"/>
          <a:srcRect/>
          <a:stretch>
            <a:fillRect/>
          </a:stretch>
        </p:blipFill>
        <p:spPr bwMode="auto">
          <a:xfrm>
            <a:off x="3836122" y="2915343"/>
            <a:ext cx="5462587" cy="2665413"/>
          </a:xfrm>
          <a:prstGeom prst="rect">
            <a:avLst/>
          </a:prstGeom>
          <a:noFill/>
          <a:ln w="9525">
            <a:noFill/>
            <a:miter lim="800000"/>
            <a:headEnd/>
            <a:tailEnd/>
          </a:ln>
          <a:effectLst/>
        </p:spPr>
      </p:pic>
    </p:spTree>
  </p:cSld>
  <p:clrMapOvr>
    <a:masterClrMapping/>
  </p:clrMapOvr>
  <p:transition spd="slow">
    <p:randomBar dir="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9784873da7d5dd939555a422eff551ceed9e77a644dba-7A8xtg"/>
          <p:cNvPicPr>
            <a:picLocks noChangeAspect="1"/>
          </p:cNvPicPr>
          <p:nvPr/>
        </p:nvPicPr>
        <p:blipFill>
          <a:blip r:embed="rId1"/>
          <a:srcRect l="12780" t="2600" r="33949" b="13746"/>
          <a:stretch>
            <a:fillRect/>
          </a:stretch>
        </p:blipFill>
        <p:spPr>
          <a:xfrm>
            <a:off x="-15875" y="19685"/>
            <a:ext cx="3674110" cy="6865620"/>
          </a:xfrm>
          <a:prstGeom prst="rect">
            <a:avLst/>
          </a:prstGeom>
        </p:spPr>
      </p:pic>
      <p:sp>
        <p:nvSpPr>
          <p:cNvPr id="3" name="矩形 2"/>
          <p:cNvSpPr/>
          <p:nvPr/>
        </p:nvSpPr>
        <p:spPr>
          <a:xfrm>
            <a:off x="109855" y="132715"/>
            <a:ext cx="3422650" cy="6640195"/>
          </a:xfrm>
          <a:prstGeom prst="rect">
            <a:avLst/>
          </a:prstGeom>
          <a:solidFill>
            <a:schemeClr val="bg1">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984250" y="1511935"/>
            <a:ext cx="1452880" cy="3046095"/>
          </a:xfrm>
          <a:prstGeom prst="rect">
            <a:avLst/>
          </a:prstGeom>
          <a:noFill/>
        </p:spPr>
        <p:txBody>
          <a:bodyPr wrap="square" rtlCol="0">
            <a:spAutoFit/>
          </a:bodyPr>
          <a:lstStyle/>
          <a:p>
            <a:r>
              <a:rPr lang="zh-CN" altLang="en-US" sz="9600" b="1">
                <a:solidFill>
                  <a:srgbClr val="5A84AF"/>
                </a:solidFill>
                <a:latin typeface="黑体" panose="02010609060101010101" charset="-122"/>
                <a:ea typeface="黑体" panose="02010609060101010101" charset="-122"/>
              </a:rPr>
              <a:t>目</a:t>
            </a:r>
            <a:endParaRPr lang="zh-CN" altLang="en-US" sz="9600" b="1">
              <a:solidFill>
                <a:srgbClr val="5A84AF"/>
              </a:solidFill>
              <a:latin typeface="黑体" panose="02010609060101010101" charset="-122"/>
              <a:ea typeface="黑体" panose="02010609060101010101" charset="-122"/>
            </a:endParaRPr>
          </a:p>
          <a:p>
            <a:r>
              <a:rPr lang="zh-CN" altLang="en-US" sz="9600" b="1">
                <a:solidFill>
                  <a:srgbClr val="5A84AF"/>
                </a:solidFill>
                <a:latin typeface="黑体" panose="02010609060101010101" charset="-122"/>
                <a:ea typeface="黑体" panose="02010609060101010101" charset="-122"/>
              </a:rPr>
              <a:t>录</a:t>
            </a:r>
            <a:endParaRPr lang="zh-CN" altLang="en-US" sz="9600" b="1">
              <a:solidFill>
                <a:srgbClr val="5A84AF"/>
              </a:solidFill>
              <a:latin typeface="黑体" panose="02010609060101010101" charset="-122"/>
              <a:ea typeface="黑体" panose="02010609060101010101" charset="-122"/>
            </a:endParaRPr>
          </a:p>
        </p:txBody>
      </p:sp>
      <p:sp>
        <p:nvSpPr>
          <p:cNvPr id="11" name="圆角矩形标注 47"/>
          <p:cNvSpPr/>
          <p:nvPr>
            <p:custDataLst>
              <p:tags r:id="rId2"/>
            </p:custDataLst>
          </p:nvPr>
        </p:nvSpPr>
        <p:spPr>
          <a:xfrm>
            <a:off x="6537902" y="2807335"/>
            <a:ext cx="4033838" cy="539750"/>
          </a:xfrm>
          <a:prstGeom prst="wedgeRoundRectCallout">
            <a:avLst>
              <a:gd name="adj1" fmla="val -57212"/>
              <a:gd name="adj2" fmla="val -21672"/>
              <a:gd name="adj3" fmla="val 16667"/>
            </a:avLst>
          </a:prstGeom>
          <a:solidFill>
            <a:srgbClr val="6DAB02"/>
          </a:solidFill>
          <a:ln w="12700" cap="flat" cmpd="sng" algn="ctr">
            <a:solidFill>
              <a:srgbClr val="F1F1F1"/>
            </a:solidFill>
            <a:prstDash val="solid"/>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微软雅黑" panose="020B0503020204020204" charset="-122"/>
            </a:endParaRPr>
          </a:p>
        </p:txBody>
      </p:sp>
      <p:sp>
        <p:nvSpPr>
          <p:cNvPr id="12" name="TextBox 8"/>
          <p:cNvSpPr txBox="1">
            <a:spLocks noChangeArrowheads="1"/>
          </p:cNvSpPr>
          <p:nvPr>
            <p:custDataLst>
              <p:tags r:id="rId3"/>
            </p:custDataLst>
          </p:nvPr>
        </p:nvSpPr>
        <p:spPr bwMode="auto">
          <a:xfrm>
            <a:off x="5098040" y="2807335"/>
            <a:ext cx="1296987" cy="539750"/>
          </a:xfrm>
          <a:prstGeom prst="rect">
            <a:avLst/>
          </a:prstGeom>
          <a:noFill/>
          <a:ln w="9525">
            <a:solidFill>
              <a:srgbClr val="67A502"/>
            </a:solidFill>
            <a:miter lim="800000"/>
          </a:ln>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charset="-122"/>
              </a:defRPr>
            </a:lvl9pPr>
          </a:lstStyle>
          <a:p>
            <a:pPr algn="ctr" eaLnBrk="1" fontAlgn="auto" hangingPunct="1">
              <a:spcBef>
                <a:spcPct val="0"/>
              </a:spcBef>
              <a:spcAft>
                <a:spcPts val="0"/>
              </a:spcAft>
              <a:buFontTx/>
              <a:buNone/>
              <a:defRPr/>
            </a:pPr>
            <a:r>
              <a:rPr lang="zh-CN" altLang="zh-CN" sz="2400" b="1" dirty="0"/>
              <a:t>任务二</a:t>
            </a:r>
            <a:endParaRPr lang="zh-CN" altLang="en-US" sz="2400" b="1" kern="0" dirty="0">
              <a:solidFill>
                <a:prstClr val="black"/>
              </a:solidFill>
            </a:endParaRPr>
          </a:p>
        </p:txBody>
      </p:sp>
      <p:sp>
        <p:nvSpPr>
          <p:cNvPr id="13" name="TextBox 9"/>
          <p:cNvSpPr txBox="1">
            <a:spLocks noChangeArrowheads="1"/>
          </p:cNvSpPr>
          <p:nvPr>
            <p:custDataLst>
              <p:tags r:id="rId4"/>
            </p:custDataLst>
          </p:nvPr>
        </p:nvSpPr>
        <p:spPr bwMode="auto">
          <a:xfrm>
            <a:off x="6776027" y="2834323"/>
            <a:ext cx="3549650" cy="461665"/>
          </a:xfrm>
          <a:prstGeom prst="rect">
            <a:avLst/>
          </a:prstGeom>
          <a:noFill/>
          <a:ln w="9525">
            <a:noFill/>
            <a:miter lim="800000"/>
          </a:ln>
        </p:spPr>
        <p:txBody>
          <a:bodyPr>
            <a:spAutoFit/>
          </a:bodyPr>
          <a:lstStyle/>
          <a:p>
            <a:pPr algn="ctr">
              <a:spcBef>
                <a:spcPct val="20000"/>
              </a:spcBef>
              <a:buClr>
                <a:schemeClr val="hlink"/>
              </a:buClr>
            </a:pPr>
            <a:r>
              <a:rPr lang="zh-CN" altLang="en-US" sz="2400" b="1" dirty="0">
                <a:latin typeface="Calibri" panose="020F0502020204030204" pitchFamily="34" charset="0"/>
                <a:ea typeface="微软雅黑" panose="020B0503020204020204" charset="-122"/>
              </a:rPr>
              <a:t>康复医学的概念</a:t>
            </a:r>
            <a:endParaRPr lang="zh-CN" altLang="en-US" sz="2400" b="1" dirty="0">
              <a:latin typeface="Calibri" panose="020F0502020204030204" pitchFamily="34" charset="0"/>
              <a:ea typeface="微软雅黑" panose="020B0503020204020204" charset="-122"/>
            </a:endParaRPr>
          </a:p>
        </p:txBody>
      </p:sp>
      <p:grpSp>
        <p:nvGrpSpPr>
          <p:cNvPr id="14" name="组合 1"/>
          <p:cNvGrpSpPr/>
          <p:nvPr>
            <p:custDataLst>
              <p:tags r:id="rId5"/>
            </p:custDataLst>
          </p:nvPr>
        </p:nvGrpSpPr>
        <p:grpSpPr bwMode="auto">
          <a:xfrm>
            <a:off x="5172652" y="1511935"/>
            <a:ext cx="5399088" cy="539750"/>
            <a:chOff x="1888376" y="1520825"/>
            <a:chExt cx="5399837" cy="540285"/>
          </a:xfrm>
        </p:grpSpPr>
        <p:sp>
          <p:nvSpPr>
            <p:cNvPr id="15" name="圆角矩形标注 50"/>
            <p:cNvSpPr/>
            <p:nvPr>
              <p:custDataLst>
                <p:tags r:id="rId6"/>
              </p:custDataLst>
            </p:nvPr>
          </p:nvSpPr>
          <p:spPr>
            <a:xfrm>
              <a:off x="3253815" y="1520825"/>
              <a:ext cx="4034398" cy="540285"/>
            </a:xfrm>
            <a:prstGeom prst="wedgeRoundRectCallout">
              <a:avLst>
                <a:gd name="adj1" fmla="val -57212"/>
                <a:gd name="adj2" fmla="val -21672"/>
                <a:gd name="adj3" fmla="val 16667"/>
              </a:avLst>
            </a:prstGeom>
            <a:solidFill>
              <a:srgbClr val="6DAB02"/>
            </a:solidFill>
            <a:ln w="12700" cap="flat" cmpd="sng" algn="ctr">
              <a:solidFill>
                <a:srgbClr val="F1F1F1"/>
              </a:solidFill>
              <a:prstDash val="solid"/>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微软雅黑" panose="020B0503020204020204" charset="-122"/>
              </a:endParaRPr>
            </a:p>
          </p:txBody>
        </p:sp>
        <p:sp>
          <p:nvSpPr>
            <p:cNvPr id="16" name="TextBox 11"/>
            <p:cNvSpPr txBox="1">
              <a:spLocks noChangeArrowheads="1"/>
            </p:cNvSpPr>
            <p:nvPr>
              <p:custDataLst>
                <p:tags r:id="rId7"/>
              </p:custDataLst>
            </p:nvPr>
          </p:nvSpPr>
          <p:spPr bwMode="auto">
            <a:xfrm>
              <a:off x="1888376" y="1520825"/>
              <a:ext cx="1297168" cy="540285"/>
            </a:xfrm>
            <a:prstGeom prst="rect">
              <a:avLst/>
            </a:prstGeom>
            <a:noFill/>
            <a:ln w="9525">
              <a:solidFill>
                <a:srgbClr val="67A502"/>
              </a:solidFill>
              <a:miter lim="800000"/>
            </a:ln>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charset="-122"/>
                </a:defRPr>
              </a:lvl9pPr>
            </a:lstStyle>
            <a:p>
              <a:pPr algn="ctr" eaLnBrk="1" fontAlgn="auto" hangingPunct="1">
                <a:spcBef>
                  <a:spcPct val="0"/>
                </a:spcBef>
                <a:spcAft>
                  <a:spcPts val="0"/>
                </a:spcAft>
                <a:buFontTx/>
                <a:buNone/>
                <a:defRPr/>
              </a:pPr>
              <a:r>
                <a:rPr lang="zh-CN" altLang="zh-CN" sz="2400" b="1" dirty="0"/>
                <a:t>任务</a:t>
              </a:r>
              <a:r>
                <a:rPr lang="zh-CN" altLang="en-US" sz="2400" b="1" dirty="0"/>
                <a:t>一</a:t>
              </a:r>
              <a:endParaRPr lang="zh-CN" altLang="en-US" sz="2400" b="1" kern="0" dirty="0">
                <a:solidFill>
                  <a:prstClr val="black"/>
                </a:solidFill>
              </a:endParaRPr>
            </a:p>
          </p:txBody>
        </p:sp>
        <p:sp>
          <p:nvSpPr>
            <p:cNvPr id="19" name="TextBox 12"/>
            <p:cNvSpPr txBox="1">
              <a:spLocks noChangeArrowheads="1"/>
            </p:cNvSpPr>
            <p:nvPr>
              <p:custDataLst>
                <p:tags r:id="rId8"/>
              </p:custDataLst>
            </p:nvPr>
          </p:nvSpPr>
          <p:spPr bwMode="auto">
            <a:xfrm>
              <a:off x="3563371" y="1556058"/>
              <a:ext cx="3312414" cy="462123"/>
            </a:xfrm>
            <a:prstGeom prst="rect">
              <a:avLst/>
            </a:prstGeom>
            <a:noFill/>
            <a:ln w="9525">
              <a:noFill/>
              <a:miter lim="800000"/>
            </a:ln>
          </p:spPr>
          <p:txBody>
            <a:bodyPr>
              <a:spAutoFit/>
            </a:bodyPr>
            <a:lstStyle/>
            <a:p>
              <a:pPr algn="ctr">
                <a:spcBef>
                  <a:spcPct val="20000"/>
                </a:spcBef>
                <a:buClr>
                  <a:schemeClr val="hlink"/>
                </a:buClr>
                <a:buFont typeface="Wingdings" panose="05000000000000000000" pitchFamily="2" charset="2"/>
                <a:buNone/>
              </a:pPr>
              <a:r>
                <a:rPr lang="zh-CN" altLang="en-US" sz="2400" b="1" dirty="0">
                  <a:latin typeface="Calibri" panose="020F0502020204030204" pitchFamily="34" charset="0"/>
                  <a:ea typeface="微软雅黑" panose="020B0503020204020204" charset="-122"/>
                </a:rPr>
                <a:t>康复的概念</a:t>
              </a:r>
              <a:endParaRPr lang="zh-CN" altLang="en-US" sz="2400" b="1" dirty="0">
                <a:latin typeface="Calibri" panose="020F0502020204030204" pitchFamily="34" charset="0"/>
                <a:ea typeface="微软雅黑" panose="020B0503020204020204" charset="-122"/>
              </a:endParaRPr>
            </a:p>
          </p:txBody>
        </p:sp>
      </p:grpSp>
      <p:grpSp>
        <p:nvGrpSpPr>
          <p:cNvPr id="22" name="组合 9"/>
          <p:cNvGrpSpPr/>
          <p:nvPr>
            <p:custDataLst>
              <p:tags r:id="rId9"/>
            </p:custDataLst>
          </p:nvPr>
        </p:nvGrpSpPr>
        <p:grpSpPr bwMode="auto">
          <a:xfrm>
            <a:off x="5129790" y="4047175"/>
            <a:ext cx="5534025" cy="539750"/>
            <a:chOff x="1888376" y="1520717"/>
            <a:chExt cx="5534818" cy="540291"/>
          </a:xfrm>
        </p:grpSpPr>
        <p:sp>
          <p:nvSpPr>
            <p:cNvPr id="30" name="圆角矩形标注 50"/>
            <p:cNvSpPr/>
            <p:nvPr>
              <p:custDataLst>
                <p:tags r:id="rId10"/>
              </p:custDataLst>
            </p:nvPr>
          </p:nvSpPr>
          <p:spPr>
            <a:xfrm>
              <a:off x="3253822" y="1520717"/>
              <a:ext cx="4034415" cy="540291"/>
            </a:xfrm>
            <a:prstGeom prst="wedgeRoundRectCallout">
              <a:avLst>
                <a:gd name="adj1" fmla="val -57212"/>
                <a:gd name="adj2" fmla="val -21672"/>
                <a:gd name="adj3" fmla="val 16667"/>
              </a:avLst>
            </a:prstGeom>
            <a:solidFill>
              <a:srgbClr val="6DAB02"/>
            </a:solidFill>
            <a:ln w="12700" cap="flat" cmpd="sng" algn="ctr">
              <a:solidFill>
                <a:srgbClr val="F1F1F1"/>
              </a:solidFill>
              <a:prstDash val="solid"/>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微软雅黑" panose="020B0503020204020204" charset="-122"/>
              </a:endParaRPr>
            </a:p>
          </p:txBody>
        </p:sp>
        <p:sp>
          <p:nvSpPr>
            <p:cNvPr id="32" name="TextBox 11"/>
            <p:cNvSpPr txBox="1">
              <a:spLocks noChangeArrowheads="1"/>
            </p:cNvSpPr>
            <p:nvPr>
              <p:custDataLst>
                <p:tags r:id="rId11"/>
              </p:custDataLst>
            </p:nvPr>
          </p:nvSpPr>
          <p:spPr bwMode="auto">
            <a:xfrm>
              <a:off x="1888376" y="1520717"/>
              <a:ext cx="1297173" cy="540291"/>
            </a:xfrm>
            <a:prstGeom prst="rect">
              <a:avLst/>
            </a:prstGeom>
            <a:noFill/>
            <a:ln w="9525">
              <a:solidFill>
                <a:srgbClr val="67A502"/>
              </a:solidFill>
              <a:miter lim="800000"/>
            </a:ln>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charset="-122"/>
                </a:defRPr>
              </a:lvl9pPr>
            </a:lstStyle>
            <a:p>
              <a:pPr algn="ctr" eaLnBrk="1" fontAlgn="auto" hangingPunct="1">
                <a:spcBef>
                  <a:spcPct val="0"/>
                </a:spcBef>
                <a:spcAft>
                  <a:spcPts val="0"/>
                </a:spcAft>
                <a:buFontTx/>
                <a:buNone/>
                <a:defRPr/>
              </a:pPr>
              <a:r>
                <a:rPr lang="zh-CN" altLang="zh-CN" sz="2400" b="1" dirty="0"/>
                <a:t>任务</a:t>
              </a:r>
              <a:r>
                <a:rPr lang="zh-CN" altLang="en-US" sz="2400" b="1" dirty="0"/>
                <a:t>三</a:t>
              </a:r>
              <a:endParaRPr lang="zh-CN" altLang="en-US" sz="2400" b="1" kern="0" dirty="0">
                <a:solidFill>
                  <a:prstClr val="black"/>
                </a:solidFill>
              </a:endParaRPr>
            </a:p>
          </p:txBody>
        </p:sp>
        <p:sp>
          <p:nvSpPr>
            <p:cNvPr id="37" name="TextBox 12"/>
            <p:cNvSpPr txBox="1">
              <a:spLocks noChangeArrowheads="1"/>
            </p:cNvSpPr>
            <p:nvPr>
              <p:custDataLst>
                <p:tags r:id="rId12"/>
              </p:custDataLst>
            </p:nvPr>
          </p:nvSpPr>
          <p:spPr bwMode="auto">
            <a:xfrm>
              <a:off x="3483064" y="1583410"/>
              <a:ext cx="3940130" cy="462128"/>
            </a:xfrm>
            <a:prstGeom prst="rect">
              <a:avLst/>
            </a:prstGeom>
            <a:noFill/>
            <a:ln w="9525">
              <a:noFill/>
              <a:miter lim="800000"/>
            </a:ln>
          </p:spPr>
          <p:txBody>
            <a:bodyPr>
              <a:spAutoFit/>
            </a:bodyPr>
            <a:lstStyle/>
            <a:p>
              <a:pPr algn="ctr">
                <a:spcBef>
                  <a:spcPct val="20000"/>
                </a:spcBef>
                <a:buClr>
                  <a:schemeClr val="hlink"/>
                </a:buClr>
                <a:buFont typeface="Arial" panose="020B0604020202020204" pitchFamily="34" charset="0"/>
                <a:buNone/>
              </a:pPr>
              <a:r>
                <a:rPr lang="zh-CN" altLang="en-US" sz="2400" b="1" dirty="0">
                  <a:latin typeface="Calibri" panose="020F0502020204030204" pitchFamily="34" charset="0"/>
                  <a:ea typeface="微软雅黑" panose="020B0503020204020204" charset="-122"/>
                </a:rPr>
                <a:t>康复医学的发展历程</a:t>
              </a:r>
              <a:endParaRPr lang="zh-CN" altLang="zh-CN" sz="2400" b="1" dirty="0">
                <a:latin typeface="Calibri" panose="020F0502020204030204" pitchFamily="34" charset="0"/>
                <a:ea typeface="微软雅黑" panose="020B0503020204020204" charset="-122"/>
              </a:endParaRPr>
            </a:p>
          </p:txBody>
        </p:sp>
      </p:grpSp>
      <p:grpSp>
        <p:nvGrpSpPr>
          <p:cNvPr id="38" name="组合 13"/>
          <p:cNvGrpSpPr/>
          <p:nvPr>
            <p:custDataLst>
              <p:tags r:id="rId13"/>
            </p:custDataLst>
          </p:nvPr>
        </p:nvGrpSpPr>
        <p:grpSpPr bwMode="auto">
          <a:xfrm>
            <a:off x="5129790" y="5156835"/>
            <a:ext cx="5894387" cy="539750"/>
            <a:chOff x="1888376" y="1520825"/>
            <a:chExt cx="5894908" cy="539760"/>
          </a:xfrm>
        </p:grpSpPr>
        <p:sp>
          <p:nvSpPr>
            <p:cNvPr id="39" name="圆角矩形标注 50"/>
            <p:cNvSpPr/>
            <p:nvPr>
              <p:custDataLst>
                <p:tags r:id="rId14"/>
              </p:custDataLst>
            </p:nvPr>
          </p:nvSpPr>
          <p:spPr>
            <a:xfrm>
              <a:off x="3253747" y="1520825"/>
              <a:ext cx="4241182" cy="539760"/>
            </a:xfrm>
            <a:prstGeom prst="wedgeRoundRectCallout">
              <a:avLst>
                <a:gd name="adj1" fmla="val -57212"/>
                <a:gd name="adj2" fmla="val -21672"/>
                <a:gd name="adj3" fmla="val 16667"/>
              </a:avLst>
            </a:prstGeom>
            <a:solidFill>
              <a:srgbClr val="6DAB02"/>
            </a:solidFill>
            <a:ln w="12700" cap="flat" cmpd="sng" algn="ctr">
              <a:solidFill>
                <a:srgbClr val="F1F1F1"/>
              </a:solidFill>
              <a:prstDash val="solid"/>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微软雅黑" panose="020B0503020204020204" charset="-122"/>
              </a:endParaRPr>
            </a:p>
          </p:txBody>
        </p:sp>
        <p:sp>
          <p:nvSpPr>
            <p:cNvPr id="43" name="TextBox 11"/>
            <p:cNvSpPr txBox="1">
              <a:spLocks noChangeArrowheads="1"/>
            </p:cNvSpPr>
            <p:nvPr>
              <p:custDataLst>
                <p:tags r:id="rId15"/>
              </p:custDataLst>
            </p:nvPr>
          </p:nvSpPr>
          <p:spPr bwMode="auto">
            <a:xfrm>
              <a:off x="1888376" y="1520825"/>
              <a:ext cx="1297102" cy="539760"/>
            </a:xfrm>
            <a:prstGeom prst="rect">
              <a:avLst/>
            </a:prstGeom>
            <a:noFill/>
            <a:ln w="9525">
              <a:solidFill>
                <a:srgbClr val="67A502"/>
              </a:solidFill>
              <a:miter lim="800000"/>
            </a:ln>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charset="-122"/>
                </a:defRPr>
              </a:lvl9pPr>
            </a:lstStyle>
            <a:p>
              <a:pPr algn="ctr" eaLnBrk="1" fontAlgn="auto" hangingPunct="1">
                <a:spcBef>
                  <a:spcPct val="0"/>
                </a:spcBef>
                <a:spcAft>
                  <a:spcPts val="0"/>
                </a:spcAft>
                <a:buFontTx/>
                <a:buNone/>
                <a:defRPr/>
              </a:pPr>
              <a:r>
                <a:rPr lang="zh-CN" altLang="zh-CN" sz="2400" b="1" dirty="0"/>
                <a:t>任务</a:t>
              </a:r>
              <a:r>
                <a:rPr lang="zh-CN" altLang="en-US" sz="2400" b="1" dirty="0"/>
                <a:t>四</a:t>
              </a:r>
              <a:endParaRPr lang="zh-CN" altLang="en-US" sz="2400" b="1" kern="0" dirty="0">
                <a:solidFill>
                  <a:prstClr val="black"/>
                </a:solidFill>
              </a:endParaRPr>
            </a:p>
          </p:txBody>
        </p:sp>
        <p:sp>
          <p:nvSpPr>
            <p:cNvPr id="44" name="TextBox 12"/>
            <p:cNvSpPr txBox="1">
              <a:spLocks noChangeArrowheads="1"/>
            </p:cNvSpPr>
            <p:nvPr>
              <p:custDataLst>
                <p:tags r:id="rId16"/>
              </p:custDataLst>
            </p:nvPr>
          </p:nvSpPr>
          <p:spPr bwMode="auto">
            <a:xfrm>
              <a:off x="3206140" y="1583196"/>
              <a:ext cx="4577144" cy="461674"/>
            </a:xfrm>
            <a:prstGeom prst="rect">
              <a:avLst/>
            </a:prstGeom>
            <a:noFill/>
            <a:ln w="9525">
              <a:noFill/>
              <a:miter lim="800000"/>
            </a:ln>
          </p:spPr>
          <p:txBody>
            <a:bodyPr>
              <a:spAutoFit/>
            </a:bodyPr>
            <a:lstStyle/>
            <a:p>
              <a:pPr algn="ctr" eaLnBrk="1" hangingPunct="1">
                <a:buFont typeface="Arial" panose="020B0604020202020204" pitchFamily="34" charset="0"/>
                <a:buNone/>
              </a:pPr>
              <a:r>
                <a:rPr lang="zh-CN" altLang="en-US" sz="2400" b="1" dirty="0">
                  <a:latin typeface="Calibri" panose="020F0502020204030204" pitchFamily="34" charset="0"/>
                  <a:ea typeface="微软雅黑" panose="020B0503020204020204" charset="-122"/>
                </a:rPr>
                <a:t>健康、疾病、残疾与康复医学</a:t>
              </a:r>
              <a:endParaRPr lang="zh-CN" altLang="zh-CN" sz="2400" b="1" dirty="0">
                <a:latin typeface="Calibri" panose="020F0502020204030204" pitchFamily="34" charset="0"/>
                <a:ea typeface="微软雅黑" panose="020B050302020402020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edg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3" y="130325"/>
            <a:ext cx="6072115" cy="954107"/>
          </a:xfrm>
          <a:prstGeom prst="rect">
            <a:avLst/>
          </a:prstGeom>
          <a:noFill/>
          <a:ln w="9525">
            <a:noFill/>
            <a:miter lim="800000"/>
          </a:ln>
        </p:spPr>
        <p:txBody>
          <a:bodyPr wrap="square">
            <a:spAutoFit/>
          </a:bodyPr>
          <a:lstStyle/>
          <a:p>
            <a:r>
              <a:rPr lang="zh-CN" altLang="en-US" sz="2800" b="1" dirty="0">
                <a:solidFill>
                  <a:srgbClr val="7F7F7F"/>
                </a:solidFill>
                <a:latin typeface="微软雅黑" panose="020B0503020204020204" charset="-122"/>
                <a:ea typeface="微软雅黑" panose="020B0503020204020204" charset="-122"/>
              </a:rPr>
              <a:t>一、康复医学理念与新医学模式</a:t>
            </a:r>
            <a:endParaRPr lang="zh-CN" altLang="en-US" sz="2800" b="1" dirty="0">
              <a:solidFill>
                <a:srgbClr val="FF7F7F"/>
              </a:solidFill>
              <a:latin typeface="微软雅黑" panose="020B0503020204020204" charset="-122"/>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7" name="文本框 19"/>
          <p:cNvSpPr txBox="1">
            <a:spLocks noChangeArrowheads="1"/>
          </p:cNvSpPr>
          <p:nvPr/>
        </p:nvSpPr>
        <p:spPr bwMode="auto">
          <a:xfrm>
            <a:off x="782857" y="3660895"/>
            <a:ext cx="10387012" cy="719556"/>
          </a:xfrm>
          <a:prstGeom prst="rect">
            <a:avLst/>
          </a:prstGeom>
          <a:noFill/>
          <a:ln w="9525">
            <a:noFill/>
            <a:miter lim="800000"/>
          </a:ln>
        </p:spPr>
        <p:txBody>
          <a:bodyPr wrap="square">
            <a:spAutoFit/>
          </a:bodyPr>
          <a:lstStyle/>
          <a:p>
            <a:pPr indent="355600" eaLnBrk="1" latinLnBrk="1" hangingPunct="1">
              <a:lnSpc>
                <a:spcPct val="200000"/>
              </a:lnSpc>
              <a:buFont typeface="Arial" panose="020B0604020202020204" pitchFamily="34" charset="0"/>
              <a:buNone/>
            </a:pPr>
            <a:r>
              <a:rPr lang="en-US" altLang="zh-CN" sz="2400" b="1" dirty="0">
                <a:solidFill>
                  <a:srgbClr val="2394CD"/>
                </a:solidFill>
                <a:latin typeface="微软雅黑" panose="020B0503020204020204" charset="-122"/>
                <a:ea typeface="微软雅黑" panose="020B0503020204020204" charset="-122"/>
              </a:rPr>
              <a:t>  </a:t>
            </a:r>
            <a:endParaRPr lang="zh-CN" altLang="en-US" sz="2400" dirty="0">
              <a:solidFill>
                <a:srgbClr val="00091A"/>
              </a:solidFill>
              <a:latin typeface="微软雅黑" panose="020B0503020204020204" charset="-122"/>
              <a:ea typeface="微软雅黑" panose="020B0503020204020204" charset="-122"/>
            </a:endParaRPr>
          </a:p>
        </p:txBody>
      </p:sp>
      <p:sp>
        <p:nvSpPr>
          <p:cNvPr id="2" name="矩形 1"/>
          <p:cNvSpPr/>
          <p:nvPr/>
        </p:nvSpPr>
        <p:spPr>
          <a:xfrm>
            <a:off x="755650" y="1849438"/>
            <a:ext cx="10217150" cy="2522855"/>
          </a:xfrm>
          <a:prstGeom prst="rect">
            <a:avLst/>
          </a:prstGeom>
        </p:spPr>
        <p:txBody>
          <a:bodyPr wrap="square">
            <a:spAutoFit/>
          </a:bodyPr>
          <a:lstStyle/>
          <a:p>
            <a:endParaRPr lang="en-US" altLang="zh-CN" sz="2000" b="1" dirty="0">
              <a:solidFill>
                <a:srgbClr val="7F7F7F"/>
              </a:solidFill>
              <a:latin typeface="微软雅黑" panose="020B0503020204020204" charset="-122"/>
              <a:ea typeface="微软雅黑" panose="020B0503020204020204" charset="-122"/>
            </a:endParaRPr>
          </a:p>
          <a:p>
            <a:r>
              <a:rPr lang="en-US" altLang="zh-CN" sz="2000" dirty="0">
                <a:solidFill>
                  <a:srgbClr val="7F7F7F"/>
                </a:solidFill>
                <a:latin typeface="微软雅黑" panose="020B0503020204020204" charset="-122"/>
                <a:ea typeface="微软雅黑" panose="020B0503020204020204" charset="-122"/>
              </a:rPr>
              <a:t>(</a:t>
            </a:r>
            <a:r>
              <a:rPr lang="zh-CN" altLang="en-US" sz="2000" dirty="0">
                <a:solidFill>
                  <a:srgbClr val="7F7F7F"/>
                </a:solidFill>
                <a:latin typeface="微软雅黑" panose="020B0503020204020204" charset="-122"/>
                <a:ea typeface="微软雅黑" panose="020B0503020204020204" charset="-122"/>
              </a:rPr>
              <a:t>二</a:t>
            </a:r>
            <a:r>
              <a:rPr lang="en-US" altLang="zh-CN" sz="2000" dirty="0">
                <a:solidFill>
                  <a:srgbClr val="7F7F7F"/>
                </a:solidFill>
                <a:latin typeface="微软雅黑" panose="020B0503020204020204" charset="-122"/>
                <a:ea typeface="微软雅黑" panose="020B0503020204020204" charset="-122"/>
              </a:rPr>
              <a:t>)</a:t>
            </a:r>
            <a:r>
              <a:rPr lang="zh-CN" altLang="en-US" sz="2000" dirty="0">
                <a:solidFill>
                  <a:srgbClr val="7F7F7F"/>
                </a:solidFill>
                <a:latin typeface="微软雅黑" panose="020B0503020204020204" charset="-122"/>
                <a:ea typeface="微软雅黑" panose="020B0503020204020204" charset="-122"/>
              </a:rPr>
              <a:t>新医学模式</a:t>
            </a:r>
            <a:endParaRPr lang="en-US" altLang="zh-CN"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r>
              <a:rPr lang="en-US" altLang="zh-CN" sz="2000" dirty="0">
                <a:solidFill>
                  <a:srgbClr val="7F7F7F"/>
                </a:solidFill>
                <a:latin typeface="微软雅黑" panose="020B0503020204020204" charset="-122"/>
                <a:ea typeface="微软雅黑" panose="020B0503020204020204" charset="-122"/>
              </a:rPr>
              <a:t>2.</a:t>
            </a:r>
            <a:r>
              <a:rPr lang="zh-CN" altLang="en-US" sz="2000" dirty="0">
                <a:solidFill>
                  <a:srgbClr val="7F7F7F"/>
                </a:solidFill>
                <a:latin typeface="微软雅黑" panose="020B0503020204020204" charset="-122"/>
                <a:ea typeface="微软雅黑" panose="020B0503020204020204" charset="-122"/>
              </a:rPr>
              <a:t>医学模式的转变过程</a:t>
            </a:r>
            <a:endParaRPr lang="en-US" altLang="zh-CN"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r>
              <a:rPr lang="zh-CN" altLang="en-US" sz="2000" dirty="0">
                <a:solidFill>
                  <a:srgbClr val="7F7F7F"/>
                </a:solidFill>
                <a:latin typeface="微软雅黑" panose="020B0503020204020204" charset="-122"/>
                <a:ea typeface="微软雅黑" panose="020B0503020204020204" charset="-122"/>
              </a:rPr>
              <a:t>  生物医学模式                        生物</a:t>
            </a:r>
            <a:r>
              <a:rPr lang="en-US" altLang="zh-CN" sz="2000" dirty="0">
                <a:solidFill>
                  <a:srgbClr val="7F7F7F"/>
                </a:solidFill>
                <a:latin typeface="微软雅黑" panose="020B0503020204020204" charset="-122"/>
                <a:ea typeface="微软雅黑" panose="020B0503020204020204" charset="-122"/>
              </a:rPr>
              <a:t>-</a:t>
            </a:r>
            <a:r>
              <a:rPr lang="zh-CN" altLang="en-US" sz="2000" dirty="0">
                <a:solidFill>
                  <a:srgbClr val="7F7F7F"/>
                </a:solidFill>
                <a:latin typeface="微软雅黑" panose="020B0503020204020204" charset="-122"/>
                <a:ea typeface="微软雅黑" panose="020B0503020204020204" charset="-122"/>
              </a:rPr>
              <a:t>心理</a:t>
            </a:r>
            <a:r>
              <a:rPr lang="en-US" altLang="zh-CN" sz="2000" dirty="0">
                <a:solidFill>
                  <a:srgbClr val="7F7F7F"/>
                </a:solidFill>
                <a:latin typeface="微软雅黑" panose="020B0503020204020204" charset="-122"/>
                <a:ea typeface="微软雅黑" panose="020B0503020204020204" charset="-122"/>
              </a:rPr>
              <a:t>-</a:t>
            </a:r>
            <a:r>
              <a:rPr lang="zh-CN" altLang="en-US" sz="2000" dirty="0">
                <a:solidFill>
                  <a:srgbClr val="7F7F7F"/>
                </a:solidFill>
                <a:latin typeface="微软雅黑" panose="020B0503020204020204" charset="-122"/>
                <a:ea typeface="微软雅黑" panose="020B0503020204020204" charset="-122"/>
              </a:rPr>
              <a:t>社会医学模式</a:t>
            </a:r>
            <a:endParaRPr lang="en-US" altLang="zh-CN" sz="2000" b="1" dirty="0">
              <a:solidFill>
                <a:prstClr val="black">
                  <a:lumMod val="50000"/>
                  <a:lumOff val="50000"/>
                </a:prstClr>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p:txBody>
      </p:sp>
      <p:sp>
        <p:nvSpPr>
          <p:cNvPr id="6" name="箭头: 右 5"/>
          <p:cNvSpPr/>
          <p:nvPr/>
        </p:nvSpPr>
        <p:spPr>
          <a:xfrm>
            <a:off x="2948152" y="4154214"/>
            <a:ext cx="961696" cy="7094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randomBar dir="vert"/>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3" y="130325"/>
            <a:ext cx="6072115" cy="1384995"/>
          </a:xfrm>
          <a:prstGeom prst="rect">
            <a:avLst/>
          </a:prstGeom>
          <a:noFill/>
          <a:ln w="9525">
            <a:noFill/>
            <a:miter lim="800000"/>
          </a:ln>
        </p:spPr>
        <p:txBody>
          <a:bodyPr wrap="square">
            <a:spAutoFit/>
          </a:bodyPr>
          <a:lstStyle/>
          <a:p>
            <a:r>
              <a:rPr lang="zh-CN" altLang="en-US" sz="2800" b="1" dirty="0">
                <a:solidFill>
                  <a:srgbClr val="7F7F7F"/>
                </a:solidFill>
                <a:latin typeface="微软雅黑" panose="020B0503020204020204" charset="-122"/>
                <a:ea typeface="微软雅黑" panose="020B0503020204020204" charset="-122"/>
              </a:rPr>
              <a:t>二、康复医学与人类健康</a:t>
            </a:r>
            <a:endParaRPr lang="zh-CN" altLang="en-US" sz="2800" b="1" dirty="0">
              <a:solidFill>
                <a:srgbClr val="7F7F7F"/>
              </a:solidFill>
              <a:latin typeface="微软雅黑" panose="020B0503020204020204" charset="-122"/>
              <a:ea typeface="微软雅黑" panose="020B0503020204020204" charset="-122"/>
            </a:endParaRPr>
          </a:p>
          <a:p>
            <a:endParaRPr lang="zh-CN" altLang="en-US" sz="2800" b="1" dirty="0">
              <a:solidFill>
                <a:srgbClr val="FF7F7F"/>
              </a:solidFill>
              <a:latin typeface="微软雅黑" panose="020B0503020204020204" charset="-122"/>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7" name="文本框 19"/>
          <p:cNvSpPr txBox="1">
            <a:spLocks noChangeArrowheads="1"/>
          </p:cNvSpPr>
          <p:nvPr/>
        </p:nvSpPr>
        <p:spPr bwMode="auto">
          <a:xfrm>
            <a:off x="782857" y="3660895"/>
            <a:ext cx="10387012" cy="719556"/>
          </a:xfrm>
          <a:prstGeom prst="rect">
            <a:avLst/>
          </a:prstGeom>
          <a:noFill/>
          <a:ln w="9525">
            <a:noFill/>
            <a:miter lim="800000"/>
          </a:ln>
        </p:spPr>
        <p:txBody>
          <a:bodyPr wrap="square">
            <a:spAutoFit/>
          </a:bodyPr>
          <a:lstStyle/>
          <a:p>
            <a:pPr indent="355600" eaLnBrk="1" latinLnBrk="1" hangingPunct="1">
              <a:lnSpc>
                <a:spcPct val="200000"/>
              </a:lnSpc>
              <a:buFont typeface="Arial" panose="020B0604020202020204" pitchFamily="34" charset="0"/>
              <a:buNone/>
            </a:pPr>
            <a:r>
              <a:rPr lang="en-US" altLang="zh-CN" sz="2400" b="1" dirty="0">
                <a:solidFill>
                  <a:srgbClr val="2394CD"/>
                </a:solidFill>
                <a:latin typeface="微软雅黑" panose="020B0503020204020204" charset="-122"/>
                <a:ea typeface="微软雅黑" panose="020B0503020204020204" charset="-122"/>
              </a:rPr>
              <a:t>  </a:t>
            </a:r>
            <a:endParaRPr lang="zh-CN" altLang="en-US" sz="2400" dirty="0">
              <a:solidFill>
                <a:srgbClr val="00091A"/>
              </a:solidFill>
              <a:latin typeface="微软雅黑" panose="020B0503020204020204" charset="-122"/>
              <a:ea typeface="微软雅黑" panose="020B0503020204020204" charset="-122"/>
            </a:endParaRPr>
          </a:p>
        </p:txBody>
      </p:sp>
      <p:sp>
        <p:nvSpPr>
          <p:cNvPr id="2" name="矩形 1"/>
          <p:cNvSpPr/>
          <p:nvPr/>
        </p:nvSpPr>
        <p:spPr>
          <a:xfrm>
            <a:off x="755650" y="1849438"/>
            <a:ext cx="10217150" cy="2861310"/>
          </a:xfrm>
          <a:prstGeom prst="rect">
            <a:avLst/>
          </a:prstGeom>
        </p:spPr>
        <p:txBody>
          <a:bodyPr wrap="square">
            <a:spAutoFit/>
          </a:bodyPr>
          <a:lstStyle/>
          <a:p>
            <a:endParaRPr lang="en-US" altLang="zh-CN" sz="2000" b="1" dirty="0">
              <a:solidFill>
                <a:srgbClr val="7F7F7F"/>
              </a:solidFill>
              <a:latin typeface="微软雅黑" panose="020B0503020204020204" charset="-122"/>
              <a:ea typeface="微软雅黑" panose="020B0503020204020204" charset="-122"/>
            </a:endParaRPr>
          </a:p>
          <a:p>
            <a:r>
              <a:rPr lang="zh-CN" altLang="en-US" sz="2000" dirty="0">
                <a:solidFill>
                  <a:srgbClr val="7F7F7F"/>
                </a:solidFill>
                <a:latin typeface="微软雅黑" panose="020B0503020204020204" charset="-122"/>
                <a:ea typeface="微软雅黑" panose="020B0503020204020204" charset="-122"/>
              </a:rPr>
              <a:t>（一）健康概述</a:t>
            </a:r>
            <a:endParaRPr lang="en-US" altLang="zh-CN"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r>
              <a:rPr lang="en-US" altLang="zh-CN" sz="2000" dirty="0">
                <a:solidFill>
                  <a:srgbClr val="7F7F7F"/>
                </a:solidFill>
                <a:latin typeface="微软雅黑" panose="020B0503020204020204" charset="-122"/>
                <a:ea typeface="微软雅黑" panose="020B0503020204020204" charset="-122"/>
              </a:rPr>
              <a:t>1.</a:t>
            </a:r>
            <a:r>
              <a:rPr lang="zh-CN" altLang="en-US" sz="2000" dirty="0">
                <a:solidFill>
                  <a:srgbClr val="7F7F7F"/>
                </a:solidFill>
                <a:latin typeface="微软雅黑" panose="020B0503020204020204" charset="-122"/>
                <a:ea typeface="微软雅黑" panose="020B0503020204020204" charset="-122"/>
              </a:rPr>
              <a:t>健康的概念</a:t>
            </a:r>
            <a:endParaRPr lang="en-US" altLang="zh-CN"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pPr>
              <a:lnSpc>
                <a:spcPct val="150000"/>
              </a:lnSpc>
            </a:pPr>
            <a:r>
              <a:rPr lang="zh-CN" altLang="en-US" sz="2000" dirty="0">
                <a:solidFill>
                  <a:srgbClr val="7F7F7F"/>
                </a:solidFill>
                <a:latin typeface="微软雅黑" panose="020B0503020204020204" charset="-122"/>
                <a:ea typeface="微软雅黑" panose="020B0503020204020204" charset="-122"/>
              </a:rPr>
              <a:t>健康（</a:t>
            </a:r>
            <a:r>
              <a:rPr lang="en-US" altLang="zh-CN" sz="2000" dirty="0">
                <a:solidFill>
                  <a:srgbClr val="7F7F7F"/>
                </a:solidFill>
                <a:latin typeface="微软雅黑" panose="020B0503020204020204" charset="-122"/>
                <a:ea typeface="微软雅黑" panose="020B0503020204020204" charset="-122"/>
              </a:rPr>
              <a:t>health</a:t>
            </a:r>
            <a:r>
              <a:rPr lang="zh-CN" altLang="en-US" sz="2000" dirty="0">
                <a:solidFill>
                  <a:srgbClr val="7F7F7F"/>
                </a:solidFill>
                <a:latin typeface="微软雅黑" panose="020B0503020204020204" charset="-122"/>
                <a:ea typeface="微软雅黑" panose="020B0503020204020204" charset="-122"/>
              </a:rPr>
              <a:t>）不仅是没有患病或衰弱，而且是一种身体上、心理上、社会适应、道德修养等方面的完好的状态。</a:t>
            </a:r>
            <a:endParaRPr lang="en-US" altLang="zh-CN" sz="2000" dirty="0">
              <a:solidFill>
                <a:srgbClr val="7F7F7F"/>
              </a:solidFill>
              <a:latin typeface="微软雅黑" panose="020B0503020204020204" charset="-122"/>
              <a:ea typeface="微软雅黑" panose="020B0503020204020204" charset="-122"/>
            </a:endParaRPr>
          </a:p>
          <a:p>
            <a:endParaRPr lang="zh-CN" altLang="en-US" sz="2000" b="1" dirty="0">
              <a:solidFill>
                <a:srgbClr val="7F7F7F"/>
              </a:solidFill>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3" y="130325"/>
            <a:ext cx="6072115" cy="1384995"/>
          </a:xfrm>
          <a:prstGeom prst="rect">
            <a:avLst/>
          </a:prstGeom>
          <a:noFill/>
          <a:ln w="9525">
            <a:noFill/>
            <a:miter lim="800000"/>
          </a:ln>
        </p:spPr>
        <p:txBody>
          <a:bodyPr wrap="square">
            <a:spAutoFit/>
          </a:bodyPr>
          <a:lstStyle/>
          <a:p>
            <a:r>
              <a:rPr lang="zh-CN" altLang="en-US" sz="2800" b="1" dirty="0">
                <a:solidFill>
                  <a:srgbClr val="7F7F7F"/>
                </a:solidFill>
                <a:latin typeface="微软雅黑" panose="020B0503020204020204" charset="-122"/>
                <a:ea typeface="微软雅黑" panose="020B0503020204020204" charset="-122"/>
              </a:rPr>
              <a:t>二、康复医学与人类健康</a:t>
            </a:r>
            <a:endParaRPr lang="zh-CN" altLang="en-US" sz="2800" b="1" dirty="0">
              <a:solidFill>
                <a:srgbClr val="7F7F7F"/>
              </a:solidFill>
              <a:latin typeface="微软雅黑" panose="020B0503020204020204" charset="-122"/>
              <a:ea typeface="微软雅黑" panose="020B0503020204020204" charset="-122"/>
            </a:endParaRPr>
          </a:p>
          <a:p>
            <a:endParaRPr lang="zh-CN" altLang="en-US" sz="2800" b="1" dirty="0">
              <a:solidFill>
                <a:srgbClr val="FF7F7F"/>
              </a:solidFill>
              <a:latin typeface="微软雅黑" panose="020B0503020204020204" charset="-122"/>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7" name="文本框 19"/>
          <p:cNvSpPr txBox="1">
            <a:spLocks noChangeArrowheads="1"/>
          </p:cNvSpPr>
          <p:nvPr/>
        </p:nvSpPr>
        <p:spPr bwMode="auto">
          <a:xfrm>
            <a:off x="782857" y="3660895"/>
            <a:ext cx="10387012" cy="719556"/>
          </a:xfrm>
          <a:prstGeom prst="rect">
            <a:avLst/>
          </a:prstGeom>
          <a:noFill/>
          <a:ln w="9525">
            <a:noFill/>
            <a:miter lim="800000"/>
          </a:ln>
        </p:spPr>
        <p:txBody>
          <a:bodyPr wrap="square">
            <a:spAutoFit/>
          </a:bodyPr>
          <a:lstStyle/>
          <a:p>
            <a:pPr indent="355600" eaLnBrk="1" latinLnBrk="1" hangingPunct="1">
              <a:lnSpc>
                <a:spcPct val="200000"/>
              </a:lnSpc>
              <a:buFont typeface="Arial" panose="020B0604020202020204" pitchFamily="34" charset="0"/>
              <a:buNone/>
            </a:pPr>
            <a:r>
              <a:rPr lang="en-US" altLang="zh-CN" sz="2400" b="1" dirty="0">
                <a:solidFill>
                  <a:srgbClr val="2394CD"/>
                </a:solidFill>
                <a:latin typeface="微软雅黑" panose="020B0503020204020204" charset="-122"/>
                <a:ea typeface="微软雅黑" panose="020B0503020204020204" charset="-122"/>
              </a:rPr>
              <a:t>  </a:t>
            </a:r>
            <a:endParaRPr lang="zh-CN" altLang="en-US" sz="2400" dirty="0">
              <a:solidFill>
                <a:srgbClr val="00091A"/>
              </a:solidFill>
              <a:latin typeface="微软雅黑" panose="020B0503020204020204" charset="-122"/>
              <a:ea typeface="微软雅黑" panose="020B0503020204020204" charset="-122"/>
            </a:endParaRPr>
          </a:p>
        </p:txBody>
      </p:sp>
      <p:sp>
        <p:nvSpPr>
          <p:cNvPr id="2" name="矩形 1"/>
          <p:cNvSpPr/>
          <p:nvPr/>
        </p:nvSpPr>
        <p:spPr>
          <a:xfrm>
            <a:off x="755650" y="1849438"/>
            <a:ext cx="10217150" cy="4123055"/>
          </a:xfrm>
          <a:prstGeom prst="rect">
            <a:avLst/>
          </a:prstGeom>
        </p:spPr>
        <p:txBody>
          <a:bodyPr wrap="square">
            <a:spAutoFit/>
          </a:bodyPr>
          <a:lstStyle/>
          <a:p>
            <a:endParaRPr lang="en-US" altLang="zh-CN" sz="2000" b="1" dirty="0">
              <a:solidFill>
                <a:srgbClr val="7F7F7F"/>
              </a:solidFill>
              <a:latin typeface="微软雅黑" panose="020B0503020204020204" charset="-122"/>
              <a:ea typeface="微软雅黑" panose="020B0503020204020204" charset="-122"/>
            </a:endParaRPr>
          </a:p>
          <a:p>
            <a:r>
              <a:rPr lang="zh-CN" altLang="en-US" sz="2000" dirty="0">
                <a:solidFill>
                  <a:srgbClr val="7F7F7F"/>
                </a:solidFill>
                <a:latin typeface="微软雅黑" panose="020B0503020204020204" charset="-122"/>
                <a:ea typeface="微软雅黑" panose="020B0503020204020204" charset="-122"/>
              </a:rPr>
              <a:t>（一）健康概述</a:t>
            </a:r>
            <a:endParaRPr lang="en-US" altLang="zh-CN"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r>
              <a:rPr lang="en-US" altLang="zh-CN" dirty="0">
                <a:solidFill>
                  <a:srgbClr val="7F7F7F"/>
                </a:solidFill>
                <a:latin typeface="微软雅黑" panose="020B0503020204020204" charset="-122"/>
                <a:ea typeface="微软雅黑" panose="020B0503020204020204" charset="-122"/>
              </a:rPr>
              <a:t>1.</a:t>
            </a:r>
            <a:r>
              <a:rPr lang="zh-CN" altLang="en-US" dirty="0">
                <a:solidFill>
                  <a:srgbClr val="7F7F7F"/>
                </a:solidFill>
                <a:latin typeface="微软雅黑" panose="020B0503020204020204" charset="-122"/>
                <a:ea typeface="微软雅黑" panose="020B0503020204020204" charset="-122"/>
              </a:rPr>
              <a:t>健康的概念</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a:p>
            <a:r>
              <a:rPr lang="zh-CN" altLang="en-US" dirty="0">
                <a:solidFill>
                  <a:srgbClr val="7F7F7F"/>
                </a:solidFill>
                <a:latin typeface="微软雅黑" panose="020B0503020204020204" charset="-122"/>
                <a:ea typeface="微软雅黑" panose="020B0503020204020204" charset="-122"/>
              </a:rPr>
              <a:t>（</a:t>
            </a:r>
            <a:r>
              <a:rPr lang="en-US" altLang="zh-CN" dirty="0">
                <a:solidFill>
                  <a:srgbClr val="7F7F7F"/>
                </a:solidFill>
                <a:latin typeface="微软雅黑" panose="020B0503020204020204" charset="-122"/>
                <a:ea typeface="微软雅黑" panose="020B0503020204020204" charset="-122"/>
              </a:rPr>
              <a:t>1</a:t>
            </a:r>
            <a:r>
              <a:rPr lang="zh-CN" altLang="en-US" dirty="0">
                <a:solidFill>
                  <a:srgbClr val="7F7F7F"/>
                </a:solidFill>
                <a:latin typeface="微软雅黑" panose="020B0503020204020204" charset="-122"/>
                <a:ea typeface="微软雅黑" panose="020B0503020204020204" charset="-122"/>
              </a:rPr>
              <a:t>）躯体健康</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a:p>
            <a:r>
              <a:rPr lang="zh-CN" altLang="en-US" dirty="0">
                <a:solidFill>
                  <a:srgbClr val="7F7F7F"/>
                </a:solidFill>
                <a:latin typeface="微软雅黑" panose="020B0503020204020204" charset="-122"/>
                <a:ea typeface="微软雅黑" panose="020B0503020204020204" charset="-122"/>
              </a:rPr>
              <a:t>躯体健康（</a:t>
            </a:r>
            <a:r>
              <a:rPr lang="en-US" altLang="zh-CN" dirty="0">
                <a:solidFill>
                  <a:srgbClr val="7F7F7F"/>
                </a:solidFill>
                <a:latin typeface="微软雅黑" panose="020B0503020204020204" charset="-122"/>
                <a:ea typeface="微软雅黑" panose="020B0503020204020204" charset="-122"/>
              </a:rPr>
              <a:t>physical health</a:t>
            </a:r>
            <a:r>
              <a:rPr lang="zh-CN" altLang="en-US" dirty="0">
                <a:solidFill>
                  <a:srgbClr val="7F7F7F"/>
                </a:solidFill>
                <a:latin typeface="微软雅黑" panose="020B0503020204020204" charset="-122"/>
                <a:ea typeface="微软雅黑" panose="020B0503020204020204" charset="-122"/>
              </a:rPr>
              <a:t>）指人体结构的完整和生理功能正常。</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a:p>
            <a:r>
              <a:rPr lang="zh-CN" altLang="en-US" dirty="0">
                <a:solidFill>
                  <a:srgbClr val="7F7F7F"/>
                </a:solidFill>
                <a:latin typeface="微软雅黑" panose="020B0503020204020204" charset="-122"/>
                <a:ea typeface="微软雅黑" panose="020B0503020204020204" charset="-122"/>
              </a:rPr>
              <a:t>（</a:t>
            </a:r>
            <a:r>
              <a:rPr lang="en-US" altLang="zh-CN" dirty="0">
                <a:solidFill>
                  <a:srgbClr val="7F7F7F"/>
                </a:solidFill>
                <a:latin typeface="微软雅黑" panose="020B0503020204020204" charset="-122"/>
                <a:ea typeface="微软雅黑" panose="020B0503020204020204" charset="-122"/>
              </a:rPr>
              <a:t>2</a:t>
            </a:r>
            <a:r>
              <a:rPr lang="zh-CN" altLang="en-US" dirty="0">
                <a:solidFill>
                  <a:srgbClr val="7F7F7F"/>
                </a:solidFill>
                <a:latin typeface="微软雅黑" panose="020B0503020204020204" charset="-122"/>
                <a:ea typeface="微软雅黑" panose="020B0503020204020204" charset="-122"/>
              </a:rPr>
              <a:t>）心理健康</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a:p>
            <a:r>
              <a:rPr lang="zh-CN" altLang="en-US" dirty="0">
                <a:solidFill>
                  <a:srgbClr val="7F7F7F"/>
                </a:solidFill>
                <a:latin typeface="微软雅黑" panose="020B0503020204020204" charset="-122"/>
                <a:ea typeface="微软雅黑" panose="020B0503020204020204" charset="-122"/>
              </a:rPr>
              <a:t>心理健康（</a:t>
            </a:r>
            <a:r>
              <a:rPr lang="en-US" altLang="zh-CN" dirty="0">
                <a:solidFill>
                  <a:srgbClr val="7F7F7F"/>
                </a:solidFill>
                <a:latin typeface="微软雅黑" panose="020B0503020204020204" charset="-122"/>
                <a:ea typeface="微软雅黑" panose="020B0503020204020204" charset="-122"/>
              </a:rPr>
              <a:t>mental health</a:t>
            </a:r>
            <a:r>
              <a:rPr lang="zh-CN" altLang="en-US" dirty="0">
                <a:solidFill>
                  <a:srgbClr val="7F7F7F"/>
                </a:solidFill>
                <a:latin typeface="微软雅黑" panose="020B0503020204020204" charset="-122"/>
                <a:ea typeface="微软雅黑" panose="020B0503020204020204" charset="-122"/>
              </a:rPr>
              <a:t>）指人们的心理行为能适应社会环境变化，能够按着社会的要求的标准来实现个人的欲念，满足自己的生活</a:t>
            </a:r>
            <a:r>
              <a:rPr lang="zh-CN" altLang="en-US" sz="2000" dirty="0">
                <a:solidFill>
                  <a:srgbClr val="7F7F7F"/>
                </a:solidFill>
                <a:latin typeface="微软雅黑" panose="020B0503020204020204" charset="-122"/>
                <a:ea typeface="微软雅黑" panose="020B0503020204020204" charset="-122"/>
              </a:rPr>
              <a:t>。</a:t>
            </a:r>
            <a:endParaRPr lang="en-US" altLang="zh-CN" sz="2000" dirty="0">
              <a:solidFill>
                <a:srgbClr val="7F7F7F"/>
              </a:solidFill>
              <a:latin typeface="微软雅黑" panose="020B0503020204020204" charset="-122"/>
              <a:ea typeface="微软雅黑" panose="020B0503020204020204" charset="-122"/>
            </a:endParaRPr>
          </a:p>
          <a:p>
            <a:endParaRPr lang="zh-CN" altLang="en-US" sz="2000" b="1" dirty="0">
              <a:solidFill>
                <a:srgbClr val="7F7F7F"/>
              </a:solidFill>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3" y="130325"/>
            <a:ext cx="6072115" cy="1384995"/>
          </a:xfrm>
          <a:prstGeom prst="rect">
            <a:avLst/>
          </a:prstGeom>
          <a:noFill/>
          <a:ln w="9525">
            <a:noFill/>
            <a:miter lim="800000"/>
          </a:ln>
        </p:spPr>
        <p:txBody>
          <a:bodyPr wrap="square">
            <a:spAutoFit/>
          </a:bodyPr>
          <a:lstStyle/>
          <a:p>
            <a:r>
              <a:rPr lang="zh-CN" altLang="en-US" sz="2800" b="1" dirty="0">
                <a:solidFill>
                  <a:srgbClr val="7F7F7F"/>
                </a:solidFill>
                <a:latin typeface="微软雅黑" panose="020B0503020204020204" charset="-122"/>
                <a:ea typeface="微软雅黑" panose="020B0503020204020204" charset="-122"/>
              </a:rPr>
              <a:t>二、康复医学与人类健康</a:t>
            </a:r>
            <a:endParaRPr lang="zh-CN" altLang="en-US" sz="2800" b="1" dirty="0">
              <a:solidFill>
                <a:srgbClr val="7F7F7F"/>
              </a:solidFill>
              <a:latin typeface="微软雅黑" panose="020B0503020204020204" charset="-122"/>
              <a:ea typeface="微软雅黑" panose="020B0503020204020204" charset="-122"/>
            </a:endParaRPr>
          </a:p>
          <a:p>
            <a:endParaRPr lang="zh-CN" altLang="en-US" sz="2800" b="1" dirty="0">
              <a:solidFill>
                <a:srgbClr val="FF7F7F"/>
              </a:solidFill>
              <a:latin typeface="微软雅黑" panose="020B0503020204020204" charset="-122"/>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7" name="文本框 19"/>
          <p:cNvSpPr txBox="1">
            <a:spLocks noChangeArrowheads="1"/>
          </p:cNvSpPr>
          <p:nvPr/>
        </p:nvSpPr>
        <p:spPr bwMode="auto">
          <a:xfrm>
            <a:off x="782857" y="3660895"/>
            <a:ext cx="10387012" cy="719556"/>
          </a:xfrm>
          <a:prstGeom prst="rect">
            <a:avLst/>
          </a:prstGeom>
          <a:noFill/>
          <a:ln w="9525">
            <a:noFill/>
            <a:miter lim="800000"/>
          </a:ln>
        </p:spPr>
        <p:txBody>
          <a:bodyPr wrap="square">
            <a:spAutoFit/>
          </a:bodyPr>
          <a:lstStyle/>
          <a:p>
            <a:pPr indent="355600" eaLnBrk="1" latinLnBrk="1" hangingPunct="1">
              <a:lnSpc>
                <a:spcPct val="200000"/>
              </a:lnSpc>
              <a:buFont typeface="Arial" panose="020B0604020202020204" pitchFamily="34" charset="0"/>
              <a:buNone/>
            </a:pPr>
            <a:r>
              <a:rPr lang="en-US" altLang="zh-CN" sz="2400" b="1" dirty="0">
                <a:solidFill>
                  <a:srgbClr val="2394CD"/>
                </a:solidFill>
                <a:latin typeface="微软雅黑" panose="020B0503020204020204" charset="-122"/>
                <a:ea typeface="微软雅黑" panose="020B0503020204020204" charset="-122"/>
              </a:rPr>
              <a:t>  </a:t>
            </a:r>
            <a:endParaRPr lang="zh-CN" altLang="en-US" sz="2400" dirty="0">
              <a:solidFill>
                <a:srgbClr val="00091A"/>
              </a:solidFill>
              <a:latin typeface="微软雅黑" panose="020B0503020204020204" charset="-122"/>
              <a:ea typeface="微软雅黑" panose="020B0503020204020204" charset="-122"/>
            </a:endParaRPr>
          </a:p>
        </p:txBody>
      </p:sp>
      <p:sp>
        <p:nvSpPr>
          <p:cNvPr id="2" name="矩形 1"/>
          <p:cNvSpPr/>
          <p:nvPr/>
        </p:nvSpPr>
        <p:spPr>
          <a:xfrm>
            <a:off x="755650" y="1849438"/>
            <a:ext cx="10217150" cy="4092575"/>
          </a:xfrm>
          <a:prstGeom prst="rect">
            <a:avLst/>
          </a:prstGeom>
        </p:spPr>
        <p:txBody>
          <a:bodyPr wrap="square">
            <a:spAutoFit/>
          </a:bodyPr>
          <a:lstStyle/>
          <a:p>
            <a:endParaRPr lang="en-US" altLang="zh-CN" sz="2000" b="1" dirty="0">
              <a:solidFill>
                <a:srgbClr val="7F7F7F"/>
              </a:solidFill>
              <a:latin typeface="微软雅黑" panose="020B0503020204020204" charset="-122"/>
              <a:ea typeface="微软雅黑" panose="020B0503020204020204" charset="-122"/>
            </a:endParaRPr>
          </a:p>
          <a:p>
            <a:r>
              <a:rPr lang="zh-CN" altLang="en-US" sz="2000" dirty="0">
                <a:solidFill>
                  <a:srgbClr val="7F7F7F"/>
                </a:solidFill>
                <a:latin typeface="微软雅黑" panose="020B0503020204020204" charset="-122"/>
                <a:ea typeface="微软雅黑" panose="020B0503020204020204" charset="-122"/>
              </a:rPr>
              <a:t>（一）健康概述</a:t>
            </a:r>
            <a:endParaRPr lang="en-US" altLang="zh-CN"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r>
              <a:rPr lang="en-US" altLang="zh-CN" dirty="0">
                <a:solidFill>
                  <a:srgbClr val="7F7F7F"/>
                </a:solidFill>
                <a:latin typeface="微软雅黑" panose="020B0503020204020204" charset="-122"/>
                <a:ea typeface="微软雅黑" panose="020B0503020204020204" charset="-122"/>
              </a:rPr>
              <a:t>1.</a:t>
            </a:r>
            <a:r>
              <a:rPr lang="zh-CN" altLang="en-US" dirty="0">
                <a:solidFill>
                  <a:srgbClr val="7F7F7F"/>
                </a:solidFill>
                <a:latin typeface="微软雅黑" panose="020B0503020204020204" charset="-122"/>
                <a:ea typeface="微软雅黑" panose="020B0503020204020204" charset="-122"/>
              </a:rPr>
              <a:t>健康的概念</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a:p>
            <a:r>
              <a:rPr lang="zh-CN" altLang="en-US" dirty="0">
                <a:solidFill>
                  <a:srgbClr val="7F7F7F"/>
                </a:solidFill>
                <a:latin typeface="微软雅黑" panose="020B0503020204020204" charset="-122"/>
                <a:ea typeface="微软雅黑" panose="020B0503020204020204" charset="-122"/>
              </a:rPr>
              <a:t>（</a:t>
            </a:r>
            <a:r>
              <a:rPr lang="en-US" altLang="zh-CN" dirty="0">
                <a:solidFill>
                  <a:srgbClr val="7F7F7F"/>
                </a:solidFill>
                <a:latin typeface="微软雅黑" panose="020B0503020204020204" charset="-122"/>
                <a:ea typeface="微软雅黑" panose="020B0503020204020204" charset="-122"/>
              </a:rPr>
              <a:t>3</a:t>
            </a:r>
            <a:r>
              <a:rPr lang="zh-CN" altLang="en-US" dirty="0">
                <a:solidFill>
                  <a:srgbClr val="7F7F7F"/>
                </a:solidFill>
                <a:latin typeface="微软雅黑" panose="020B0503020204020204" charset="-122"/>
                <a:ea typeface="微软雅黑" panose="020B0503020204020204" charset="-122"/>
              </a:rPr>
              <a:t>）社会健康</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a:p>
            <a:r>
              <a:rPr lang="zh-CN" altLang="en-US" dirty="0">
                <a:solidFill>
                  <a:srgbClr val="7F7F7F"/>
                </a:solidFill>
                <a:latin typeface="微软雅黑" panose="020B0503020204020204" charset="-122"/>
                <a:ea typeface="微软雅黑" panose="020B0503020204020204" charset="-122"/>
              </a:rPr>
              <a:t>社会健康（</a:t>
            </a:r>
            <a:r>
              <a:rPr lang="en-US" altLang="zh-CN" dirty="0">
                <a:solidFill>
                  <a:srgbClr val="7F7F7F"/>
                </a:solidFill>
                <a:latin typeface="微软雅黑" panose="020B0503020204020204" charset="-122"/>
                <a:ea typeface="微软雅黑" panose="020B0503020204020204" charset="-122"/>
              </a:rPr>
              <a:t>social health</a:t>
            </a:r>
            <a:r>
              <a:rPr lang="zh-CN" altLang="en-US" dirty="0">
                <a:solidFill>
                  <a:srgbClr val="7F7F7F"/>
                </a:solidFill>
                <a:latin typeface="微软雅黑" panose="020B0503020204020204" charset="-122"/>
                <a:ea typeface="微软雅黑" panose="020B0503020204020204" charset="-122"/>
              </a:rPr>
              <a:t>）指个体人际关系的数量及其参与社会的程度。</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a:p>
            <a:r>
              <a:rPr lang="zh-CN" altLang="en-US" dirty="0">
                <a:solidFill>
                  <a:srgbClr val="7F7F7F"/>
                </a:solidFill>
                <a:latin typeface="微软雅黑" panose="020B0503020204020204" charset="-122"/>
                <a:ea typeface="微软雅黑" panose="020B0503020204020204" charset="-122"/>
              </a:rPr>
              <a:t>（</a:t>
            </a:r>
            <a:r>
              <a:rPr lang="en-US" altLang="zh-CN" dirty="0">
                <a:solidFill>
                  <a:srgbClr val="7F7F7F"/>
                </a:solidFill>
                <a:latin typeface="微软雅黑" panose="020B0503020204020204" charset="-122"/>
                <a:ea typeface="微软雅黑" panose="020B0503020204020204" charset="-122"/>
              </a:rPr>
              <a:t>4</a:t>
            </a:r>
            <a:r>
              <a:rPr lang="zh-CN" altLang="en-US" dirty="0">
                <a:solidFill>
                  <a:srgbClr val="7F7F7F"/>
                </a:solidFill>
                <a:latin typeface="微软雅黑" panose="020B0503020204020204" charset="-122"/>
                <a:ea typeface="微软雅黑" panose="020B0503020204020204" charset="-122"/>
              </a:rPr>
              <a:t>）道德修养</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a:p>
            <a:r>
              <a:rPr lang="zh-CN" altLang="en-US" dirty="0">
                <a:solidFill>
                  <a:srgbClr val="7F7F7F"/>
                </a:solidFill>
                <a:latin typeface="微软雅黑" panose="020B0503020204020204" charset="-122"/>
                <a:ea typeface="微软雅黑" panose="020B0503020204020204" charset="-122"/>
              </a:rPr>
              <a:t>道德修养（</a:t>
            </a:r>
            <a:r>
              <a:rPr lang="en-US" altLang="zh-CN" dirty="0">
                <a:solidFill>
                  <a:srgbClr val="7F7F7F"/>
                </a:solidFill>
                <a:latin typeface="微软雅黑" panose="020B0503020204020204" charset="-122"/>
                <a:ea typeface="微软雅黑" panose="020B0503020204020204" charset="-122"/>
              </a:rPr>
              <a:t>moral cultivation</a:t>
            </a:r>
            <a:r>
              <a:rPr lang="zh-CN" altLang="en-US" dirty="0">
                <a:solidFill>
                  <a:srgbClr val="7F7F7F"/>
                </a:solidFill>
                <a:latin typeface="微软雅黑" panose="020B0503020204020204" charset="-122"/>
                <a:ea typeface="微软雅黑" panose="020B0503020204020204" charset="-122"/>
              </a:rPr>
              <a:t>）是人的道德活动形式之一，是个人自觉地将一定社会的道德要求转变为个人道德品质的内在过程。</a:t>
            </a:r>
            <a:endParaRPr lang="en-US" altLang="zh-CN" dirty="0">
              <a:solidFill>
                <a:srgbClr val="7F7F7F"/>
              </a:solidFill>
              <a:latin typeface="微软雅黑" panose="020B0503020204020204" charset="-122"/>
              <a:ea typeface="微软雅黑" panose="020B0503020204020204" charset="-122"/>
            </a:endParaRPr>
          </a:p>
          <a:p>
            <a:endParaRPr lang="zh-CN" altLang="en-US" sz="2000" b="1" dirty="0">
              <a:solidFill>
                <a:srgbClr val="7F7F7F"/>
              </a:solidFill>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3" y="130325"/>
            <a:ext cx="6072115" cy="1384995"/>
          </a:xfrm>
          <a:prstGeom prst="rect">
            <a:avLst/>
          </a:prstGeom>
          <a:noFill/>
          <a:ln w="9525">
            <a:noFill/>
            <a:miter lim="800000"/>
          </a:ln>
        </p:spPr>
        <p:txBody>
          <a:bodyPr wrap="square">
            <a:spAutoFit/>
          </a:bodyPr>
          <a:lstStyle/>
          <a:p>
            <a:r>
              <a:rPr lang="zh-CN" altLang="en-US" sz="2800" b="1" dirty="0">
                <a:solidFill>
                  <a:srgbClr val="7F7F7F"/>
                </a:solidFill>
                <a:latin typeface="微软雅黑" panose="020B0503020204020204" charset="-122"/>
                <a:ea typeface="微软雅黑" panose="020B0503020204020204" charset="-122"/>
              </a:rPr>
              <a:t>二、康复医学与人类健康</a:t>
            </a:r>
            <a:endParaRPr lang="zh-CN" altLang="en-US" sz="2800" b="1" dirty="0">
              <a:solidFill>
                <a:srgbClr val="7F7F7F"/>
              </a:solidFill>
              <a:latin typeface="微软雅黑" panose="020B0503020204020204" charset="-122"/>
              <a:ea typeface="微软雅黑" panose="020B0503020204020204" charset="-122"/>
            </a:endParaRPr>
          </a:p>
          <a:p>
            <a:endParaRPr lang="zh-CN" altLang="en-US" sz="2800" b="1" dirty="0">
              <a:solidFill>
                <a:srgbClr val="FF7F7F"/>
              </a:solidFill>
              <a:latin typeface="微软雅黑" panose="020B0503020204020204" charset="-122"/>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7" name="文本框 19"/>
          <p:cNvSpPr txBox="1">
            <a:spLocks noChangeArrowheads="1"/>
          </p:cNvSpPr>
          <p:nvPr/>
        </p:nvSpPr>
        <p:spPr bwMode="auto">
          <a:xfrm>
            <a:off x="782857" y="3660895"/>
            <a:ext cx="10387012" cy="719556"/>
          </a:xfrm>
          <a:prstGeom prst="rect">
            <a:avLst/>
          </a:prstGeom>
          <a:noFill/>
          <a:ln w="9525">
            <a:noFill/>
            <a:miter lim="800000"/>
          </a:ln>
        </p:spPr>
        <p:txBody>
          <a:bodyPr wrap="square">
            <a:spAutoFit/>
          </a:bodyPr>
          <a:lstStyle/>
          <a:p>
            <a:pPr indent="355600" eaLnBrk="1" latinLnBrk="1" hangingPunct="1">
              <a:lnSpc>
                <a:spcPct val="200000"/>
              </a:lnSpc>
              <a:buFont typeface="Arial" panose="020B0604020202020204" pitchFamily="34" charset="0"/>
              <a:buNone/>
            </a:pPr>
            <a:r>
              <a:rPr lang="en-US" altLang="zh-CN" sz="2400" b="1" dirty="0">
                <a:solidFill>
                  <a:srgbClr val="2394CD"/>
                </a:solidFill>
                <a:latin typeface="微软雅黑" panose="020B0503020204020204" charset="-122"/>
                <a:ea typeface="微软雅黑" panose="020B0503020204020204" charset="-122"/>
              </a:rPr>
              <a:t>  </a:t>
            </a:r>
            <a:endParaRPr lang="zh-CN" altLang="en-US" sz="2400" dirty="0">
              <a:solidFill>
                <a:srgbClr val="00091A"/>
              </a:solidFill>
              <a:latin typeface="微软雅黑" panose="020B0503020204020204" charset="-122"/>
              <a:ea typeface="微软雅黑" panose="020B0503020204020204" charset="-122"/>
            </a:endParaRPr>
          </a:p>
        </p:txBody>
      </p:sp>
      <p:sp>
        <p:nvSpPr>
          <p:cNvPr id="2" name="矩形 1"/>
          <p:cNvSpPr/>
          <p:nvPr/>
        </p:nvSpPr>
        <p:spPr>
          <a:xfrm>
            <a:off x="755650" y="1849438"/>
            <a:ext cx="10217150" cy="3476625"/>
          </a:xfrm>
          <a:prstGeom prst="rect">
            <a:avLst/>
          </a:prstGeom>
        </p:spPr>
        <p:txBody>
          <a:bodyPr wrap="square">
            <a:spAutoFit/>
          </a:bodyPr>
          <a:lstStyle/>
          <a:p>
            <a:endParaRPr lang="en-US" altLang="zh-CN" sz="2000" b="1" dirty="0">
              <a:solidFill>
                <a:srgbClr val="7F7F7F"/>
              </a:solidFill>
              <a:latin typeface="微软雅黑" panose="020B0503020204020204" charset="-122"/>
              <a:ea typeface="微软雅黑" panose="020B0503020204020204" charset="-122"/>
            </a:endParaRPr>
          </a:p>
          <a:p>
            <a:r>
              <a:rPr lang="zh-CN" altLang="en-US" sz="2000" dirty="0">
                <a:solidFill>
                  <a:srgbClr val="7F7F7F"/>
                </a:solidFill>
                <a:latin typeface="微软雅黑" panose="020B0503020204020204" charset="-122"/>
                <a:ea typeface="微软雅黑" panose="020B0503020204020204" charset="-122"/>
              </a:rPr>
              <a:t>（一）健康概述</a:t>
            </a:r>
            <a:endParaRPr lang="en-US" altLang="zh-CN"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r>
              <a:rPr lang="en-US" altLang="zh-CN" sz="2000" dirty="0">
                <a:solidFill>
                  <a:srgbClr val="7F7F7F"/>
                </a:solidFill>
                <a:latin typeface="微软雅黑" panose="020B0503020204020204" charset="-122"/>
                <a:ea typeface="微软雅黑" panose="020B0503020204020204" charset="-122"/>
              </a:rPr>
              <a:t>2.</a:t>
            </a:r>
            <a:r>
              <a:rPr lang="zh-CN" altLang="en-US" sz="2000" dirty="0">
                <a:solidFill>
                  <a:srgbClr val="7F7F7F"/>
                </a:solidFill>
                <a:latin typeface="微软雅黑" panose="020B0503020204020204" charset="-122"/>
                <a:ea typeface="微软雅黑" panose="020B0503020204020204" charset="-122"/>
              </a:rPr>
              <a:t>亚健康</a:t>
            </a:r>
            <a:endParaRPr lang="zh-CN" altLang="en-US"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r>
              <a:rPr lang="zh-CN" altLang="en-US" sz="2000" dirty="0">
                <a:solidFill>
                  <a:srgbClr val="7F7F7F"/>
                </a:solidFill>
                <a:latin typeface="微软雅黑" panose="020B0503020204020204" charset="-122"/>
                <a:ea typeface="微软雅黑" panose="020B0503020204020204" charset="-122"/>
              </a:rPr>
              <a:t>（</a:t>
            </a:r>
            <a:r>
              <a:rPr lang="en-US" altLang="zh-CN" sz="2000" dirty="0">
                <a:solidFill>
                  <a:srgbClr val="7F7F7F"/>
                </a:solidFill>
                <a:latin typeface="微软雅黑" panose="020B0503020204020204" charset="-122"/>
                <a:ea typeface="微软雅黑" panose="020B0503020204020204" charset="-122"/>
              </a:rPr>
              <a:t>1</a:t>
            </a:r>
            <a:r>
              <a:rPr lang="zh-CN" altLang="en-US" sz="2000" dirty="0">
                <a:solidFill>
                  <a:srgbClr val="7F7F7F"/>
                </a:solidFill>
                <a:latin typeface="微软雅黑" panose="020B0503020204020204" charset="-122"/>
                <a:ea typeface="微软雅黑" panose="020B0503020204020204" charset="-122"/>
              </a:rPr>
              <a:t>）亚健康的概念</a:t>
            </a:r>
            <a:endParaRPr lang="en-US" altLang="zh-CN"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pPr>
              <a:lnSpc>
                <a:spcPct val="150000"/>
              </a:lnSpc>
            </a:pPr>
            <a:r>
              <a:rPr lang="zh-CN" altLang="en-US" sz="2000" dirty="0">
                <a:solidFill>
                  <a:srgbClr val="7F7F7F"/>
                </a:solidFill>
                <a:latin typeface="微软雅黑" panose="020B0503020204020204" charset="-122"/>
                <a:ea typeface="微软雅黑" panose="020B0503020204020204" charset="-122"/>
              </a:rPr>
              <a:t>亚健康（</a:t>
            </a:r>
            <a:r>
              <a:rPr lang="en-US" altLang="zh-CN" sz="2000" dirty="0">
                <a:solidFill>
                  <a:srgbClr val="7F7F7F"/>
                </a:solidFill>
                <a:latin typeface="微软雅黑" panose="020B0503020204020204" charset="-122"/>
                <a:ea typeface="微软雅黑" panose="020B0503020204020204" charset="-122"/>
              </a:rPr>
              <a:t>sub health</a:t>
            </a:r>
            <a:r>
              <a:rPr lang="zh-CN" altLang="en-US" sz="2000" dirty="0">
                <a:solidFill>
                  <a:srgbClr val="7F7F7F"/>
                </a:solidFill>
                <a:latin typeface="微软雅黑" panose="020B0503020204020204" charset="-122"/>
                <a:ea typeface="微软雅黑" panose="020B0503020204020204" charset="-122"/>
              </a:rPr>
              <a:t>）是介于健康与疾病之间的一种生理功能低下的状态，是身体在没有器质性病变的情况下发生功能性改变。</a:t>
            </a:r>
            <a:endParaRPr lang="en-US" altLang="zh-CN" sz="2000" dirty="0">
              <a:solidFill>
                <a:srgbClr val="7F7F7F"/>
              </a:solidFill>
              <a:latin typeface="微软雅黑" panose="020B0503020204020204" charset="-122"/>
              <a:ea typeface="微软雅黑" panose="020B0503020204020204" charset="-122"/>
            </a:endParaRPr>
          </a:p>
          <a:p>
            <a:endParaRPr lang="zh-CN" altLang="en-US" sz="2000" b="1" dirty="0">
              <a:solidFill>
                <a:srgbClr val="7F7F7F"/>
              </a:solidFill>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3" y="130325"/>
            <a:ext cx="6072115" cy="1384995"/>
          </a:xfrm>
          <a:prstGeom prst="rect">
            <a:avLst/>
          </a:prstGeom>
          <a:noFill/>
          <a:ln w="9525">
            <a:noFill/>
            <a:miter lim="800000"/>
          </a:ln>
        </p:spPr>
        <p:txBody>
          <a:bodyPr wrap="square">
            <a:spAutoFit/>
          </a:bodyPr>
          <a:lstStyle/>
          <a:p>
            <a:r>
              <a:rPr lang="zh-CN" altLang="en-US" sz="2800" b="1" dirty="0">
                <a:solidFill>
                  <a:srgbClr val="7F7F7F"/>
                </a:solidFill>
                <a:latin typeface="微软雅黑" panose="020B0503020204020204" charset="-122"/>
                <a:ea typeface="微软雅黑" panose="020B0503020204020204" charset="-122"/>
              </a:rPr>
              <a:t>二、康复医学与人类健康</a:t>
            </a:r>
            <a:endParaRPr lang="zh-CN" altLang="en-US" sz="2800" b="1" dirty="0">
              <a:solidFill>
                <a:srgbClr val="7F7F7F"/>
              </a:solidFill>
              <a:latin typeface="微软雅黑" panose="020B0503020204020204" charset="-122"/>
              <a:ea typeface="微软雅黑" panose="020B0503020204020204" charset="-122"/>
            </a:endParaRPr>
          </a:p>
          <a:p>
            <a:endParaRPr lang="zh-CN" altLang="en-US" sz="2800" b="1" dirty="0">
              <a:solidFill>
                <a:srgbClr val="FF7F7F"/>
              </a:solidFill>
              <a:latin typeface="微软雅黑" panose="020B0503020204020204" charset="-122"/>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7" name="文本框 19"/>
          <p:cNvSpPr txBox="1">
            <a:spLocks noChangeArrowheads="1"/>
          </p:cNvSpPr>
          <p:nvPr/>
        </p:nvSpPr>
        <p:spPr bwMode="auto">
          <a:xfrm>
            <a:off x="782857" y="3660895"/>
            <a:ext cx="10387012" cy="719556"/>
          </a:xfrm>
          <a:prstGeom prst="rect">
            <a:avLst/>
          </a:prstGeom>
          <a:noFill/>
          <a:ln w="9525">
            <a:noFill/>
            <a:miter lim="800000"/>
          </a:ln>
        </p:spPr>
        <p:txBody>
          <a:bodyPr wrap="square">
            <a:spAutoFit/>
          </a:bodyPr>
          <a:lstStyle/>
          <a:p>
            <a:pPr indent="355600" eaLnBrk="1" latinLnBrk="1" hangingPunct="1">
              <a:lnSpc>
                <a:spcPct val="200000"/>
              </a:lnSpc>
              <a:buFont typeface="Arial" panose="020B0604020202020204" pitchFamily="34" charset="0"/>
              <a:buNone/>
            </a:pPr>
            <a:r>
              <a:rPr lang="en-US" altLang="zh-CN" sz="2400" b="1" dirty="0">
                <a:solidFill>
                  <a:srgbClr val="2394CD"/>
                </a:solidFill>
                <a:latin typeface="微软雅黑" panose="020B0503020204020204" charset="-122"/>
                <a:ea typeface="微软雅黑" panose="020B0503020204020204" charset="-122"/>
              </a:rPr>
              <a:t>  </a:t>
            </a:r>
            <a:endParaRPr lang="zh-CN" altLang="en-US" sz="2400" dirty="0">
              <a:solidFill>
                <a:srgbClr val="00091A"/>
              </a:solidFill>
              <a:latin typeface="微软雅黑" panose="020B0503020204020204" charset="-122"/>
              <a:ea typeface="微软雅黑" panose="020B0503020204020204" charset="-122"/>
            </a:endParaRPr>
          </a:p>
        </p:txBody>
      </p:sp>
      <p:sp>
        <p:nvSpPr>
          <p:cNvPr id="2" name="矩形 1"/>
          <p:cNvSpPr/>
          <p:nvPr/>
        </p:nvSpPr>
        <p:spPr>
          <a:xfrm>
            <a:off x="782857" y="1804681"/>
            <a:ext cx="10217150" cy="3569335"/>
          </a:xfrm>
          <a:prstGeom prst="rect">
            <a:avLst/>
          </a:prstGeom>
        </p:spPr>
        <p:txBody>
          <a:bodyPr wrap="square">
            <a:spAutoFit/>
          </a:bodyPr>
          <a:lstStyle/>
          <a:p>
            <a:endParaRPr lang="en-US" altLang="zh-CN" sz="2000" b="1" dirty="0">
              <a:solidFill>
                <a:srgbClr val="7F7F7F"/>
              </a:solidFill>
              <a:latin typeface="微软雅黑" panose="020B0503020204020204" charset="-122"/>
              <a:ea typeface="微软雅黑" panose="020B0503020204020204" charset="-122"/>
            </a:endParaRPr>
          </a:p>
          <a:p>
            <a:r>
              <a:rPr lang="zh-CN" altLang="en-US" sz="2000" dirty="0">
                <a:solidFill>
                  <a:srgbClr val="7F7F7F"/>
                </a:solidFill>
                <a:latin typeface="微软雅黑" panose="020B0503020204020204" charset="-122"/>
                <a:ea typeface="微软雅黑" panose="020B0503020204020204" charset="-122"/>
              </a:rPr>
              <a:t>（一）健康概述</a:t>
            </a:r>
            <a:endParaRPr lang="en-US" altLang="zh-CN"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r>
              <a:rPr lang="en-US" altLang="zh-CN" sz="2000" dirty="0">
                <a:solidFill>
                  <a:srgbClr val="7F7F7F"/>
                </a:solidFill>
                <a:latin typeface="微软雅黑" panose="020B0503020204020204" charset="-122"/>
                <a:ea typeface="微软雅黑" panose="020B0503020204020204" charset="-122"/>
              </a:rPr>
              <a:t>2.</a:t>
            </a:r>
            <a:r>
              <a:rPr lang="zh-CN" altLang="en-US" sz="2000" dirty="0">
                <a:solidFill>
                  <a:srgbClr val="7F7F7F"/>
                </a:solidFill>
                <a:latin typeface="微软雅黑" panose="020B0503020204020204" charset="-122"/>
                <a:ea typeface="微软雅黑" panose="020B0503020204020204" charset="-122"/>
              </a:rPr>
              <a:t>亚健康</a:t>
            </a:r>
            <a:endParaRPr lang="zh-CN" altLang="en-US"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r>
              <a:rPr lang="zh-CN" altLang="en-US" dirty="0">
                <a:solidFill>
                  <a:srgbClr val="7F7F7F"/>
                </a:solidFill>
                <a:latin typeface="微软雅黑" panose="020B0503020204020204" charset="-122"/>
                <a:ea typeface="微软雅黑" panose="020B0503020204020204" charset="-122"/>
              </a:rPr>
              <a:t>（</a:t>
            </a:r>
            <a:r>
              <a:rPr lang="en-US" altLang="zh-CN" dirty="0">
                <a:solidFill>
                  <a:srgbClr val="7F7F7F"/>
                </a:solidFill>
                <a:latin typeface="微软雅黑" panose="020B0503020204020204" charset="-122"/>
                <a:ea typeface="微软雅黑" panose="020B0503020204020204" charset="-122"/>
              </a:rPr>
              <a:t>2</a:t>
            </a:r>
            <a:r>
              <a:rPr lang="zh-CN" altLang="en-US" dirty="0">
                <a:solidFill>
                  <a:srgbClr val="7F7F7F"/>
                </a:solidFill>
                <a:latin typeface="微软雅黑" panose="020B0503020204020204" charset="-122"/>
                <a:ea typeface="微软雅黑" panose="020B0503020204020204" charset="-122"/>
              </a:rPr>
              <a:t>）亚健康的康复治疗</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a:p>
            <a:r>
              <a:rPr lang="en-US" altLang="zh-CN" dirty="0">
                <a:solidFill>
                  <a:srgbClr val="7F7F7F"/>
                </a:solidFill>
                <a:latin typeface="微软雅黑" panose="020B0503020204020204" charset="-122"/>
                <a:ea typeface="微软雅黑" panose="020B0503020204020204" charset="-122"/>
              </a:rPr>
              <a:t>1</a:t>
            </a:r>
            <a:r>
              <a:rPr lang="zh-CN" altLang="en-US" dirty="0">
                <a:solidFill>
                  <a:srgbClr val="7F7F7F"/>
                </a:solidFill>
                <a:latin typeface="微软雅黑" panose="020B0503020204020204" charset="-122"/>
                <a:ea typeface="微软雅黑" panose="020B0503020204020204" charset="-122"/>
              </a:rPr>
              <a:t>）克服不良生活习惯</a:t>
            </a:r>
            <a:r>
              <a:rPr lang="en-US" altLang="zh-CN" dirty="0">
                <a:solidFill>
                  <a:srgbClr val="7F7F7F"/>
                </a:solidFill>
                <a:latin typeface="微软雅黑" panose="020B0503020204020204" charset="-122"/>
                <a:ea typeface="微软雅黑" panose="020B0503020204020204" charset="-122"/>
              </a:rPr>
              <a:t>     2</a:t>
            </a:r>
            <a:r>
              <a:rPr lang="zh-CN" altLang="en-US" dirty="0">
                <a:solidFill>
                  <a:srgbClr val="7F7F7F"/>
                </a:solidFill>
                <a:latin typeface="微软雅黑" panose="020B0503020204020204" charset="-122"/>
                <a:ea typeface="微软雅黑" panose="020B0503020204020204" charset="-122"/>
              </a:rPr>
              <a:t>）加强身心健康</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a:p>
            <a:r>
              <a:rPr lang="en-US" altLang="zh-CN" dirty="0">
                <a:solidFill>
                  <a:srgbClr val="7F7F7F"/>
                </a:solidFill>
                <a:latin typeface="微软雅黑" panose="020B0503020204020204" charset="-122"/>
                <a:ea typeface="微软雅黑" panose="020B0503020204020204" charset="-122"/>
              </a:rPr>
              <a:t>3</a:t>
            </a:r>
            <a:r>
              <a:rPr lang="zh-CN" altLang="en-US" dirty="0">
                <a:solidFill>
                  <a:srgbClr val="7F7F7F"/>
                </a:solidFill>
                <a:latin typeface="微软雅黑" panose="020B0503020204020204" charset="-122"/>
                <a:ea typeface="微软雅黑" panose="020B0503020204020204" charset="-122"/>
              </a:rPr>
              <a:t>）消除疲劳、提高身体素质</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a:p>
            <a:r>
              <a:rPr lang="en-US" altLang="zh-CN" dirty="0">
                <a:solidFill>
                  <a:srgbClr val="7F7F7F"/>
                </a:solidFill>
                <a:latin typeface="微软雅黑" panose="020B0503020204020204" charset="-122"/>
                <a:ea typeface="微软雅黑" panose="020B0503020204020204" charset="-122"/>
              </a:rPr>
              <a:t>4</a:t>
            </a:r>
            <a:r>
              <a:rPr lang="zh-CN" altLang="en-US" dirty="0">
                <a:solidFill>
                  <a:srgbClr val="7F7F7F"/>
                </a:solidFill>
                <a:latin typeface="微软雅黑" panose="020B0503020204020204" charset="-122"/>
                <a:ea typeface="微软雅黑" panose="020B0503020204020204" charset="-122"/>
              </a:rPr>
              <a:t>）提高自我保健能力</a:t>
            </a:r>
            <a:endParaRPr lang="zh-CN" altLang="en-US" b="1" dirty="0">
              <a:solidFill>
                <a:srgbClr val="7F7F7F"/>
              </a:solidFill>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3" y="130325"/>
            <a:ext cx="6072115" cy="1384995"/>
          </a:xfrm>
          <a:prstGeom prst="rect">
            <a:avLst/>
          </a:prstGeom>
          <a:noFill/>
          <a:ln w="9525">
            <a:noFill/>
            <a:miter lim="800000"/>
          </a:ln>
        </p:spPr>
        <p:txBody>
          <a:bodyPr wrap="square">
            <a:spAutoFit/>
          </a:bodyPr>
          <a:lstStyle/>
          <a:p>
            <a:r>
              <a:rPr lang="zh-CN" altLang="en-US" sz="2800" b="1" dirty="0">
                <a:solidFill>
                  <a:srgbClr val="7F7F7F"/>
                </a:solidFill>
                <a:latin typeface="微软雅黑" panose="020B0503020204020204" charset="-122"/>
                <a:ea typeface="微软雅黑" panose="020B0503020204020204" charset="-122"/>
              </a:rPr>
              <a:t>二、康复医学与人类健康</a:t>
            </a:r>
            <a:endParaRPr lang="zh-CN" altLang="en-US" sz="2800" b="1" dirty="0">
              <a:solidFill>
                <a:srgbClr val="7F7F7F"/>
              </a:solidFill>
              <a:latin typeface="微软雅黑" panose="020B0503020204020204" charset="-122"/>
              <a:ea typeface="微软雅黑" panose="020B0503020204020204" charset="-122"/>
            </a:endParaRPr>
          </a:p>
          <a:p>
            <a:endParaRPr lang="zh-CN" altLang="en-US" sz="2800" b="1" dirty="0">
              <a:solidFill>
                <a:srgbClr val="FF7F7F"/>
              </a:solidFill>
              <a:latin typeface="微软雅黑" panose="020B0503020204020204" charset="-122"/>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7" name="文本框 19"/>
          <p:cNvSpPr txBox="1">
            <a:spLocks noChangeArrowheads="1"/>
          </p:cNvSpPr>
          <p:nvPr/>
        </p:nvSpPr>
        <p:spPr bwMode="auto">
          <a:xfrm>
            <a:off x="782857" y="3660895"/>
            <a:ext cx="10387012" cy="719556"/>
          </a:xfrm>
          <a:prstGeom prst="rect">
            <a:avLst/>
          </a:prstGeom>
          <a:noFill/>
          <a:ln w="9525">
            <a:noFill/>
            <a:miter lim="800000"/>
          </a:ln>
        </p:spPr>
        <p:txBody>
          <a:bodyPr wrap="square">
            <a:spAutoFit/>
          </a:bodyPr>
          <a:lstStyle/>
          <a:p>
            <a:pPr indent="355600" eaLnBrk="1" latinLnBrk="1" hangingPunct="1">
              <a:lnSpc>
                <a:spcPct val="200000"/>
              </a:lnSpc>
              <a:buFont typeface="Arial" panose="020B0604020202020204" pitchFamily="34" charset="0"/>
              <a:buNone/>
            </a:pPr>
            <a:r>
              <a:rPr lang="en-US" altLang="zh-CN" sz="2400" b="1" dirty="0">
                <a:solidFill>
                  <a:srgbClr val="2394CD"/>
                </a:solidFill>
                <a:latin typeface="微软雅黑" panose="020B0503020204020204" charset="-122"/>
                <a:ea typeface="微软雅黑" panose="020B0503020204020204" charset="-122"/>
              </a:rPr>
              <a:t>  </a:t>
            </a:r>
            <a:endParaRPr lang="zh-CN" altLang="en-US" sz="2400" dirty="0">
              <a:solidFill>
                <a:srgbClr val="00091A"/>
              </a:solidFill>
              <a:latin typeface="微软雅黑" panose="020B0503020204020204" charset="-122"/>
              <a:ea typeface="微软雅黑" panose="020B0503020204020204" charset="-122"/>
            </a:endParaRPr>
          </a:p>
        </p:txBody>
      </p:sp>
      <p:sp>
        <p:nvSpPr>
          <p:cNvPr id="2" name="矩形 1"/>
          <p:cNvSpPr/>
          <p:nvPr/>
        </p:nvSpPr>
        <p:spPr>
          <a:xfrm>
            <a:off x="782857" y="1804681"/>
            <a:ext cx="10217150" cy="4092575"/>
          </a:xfrm>
          <a:prstGeom prst="rect">
            <a:avLst/>
          </a:prstGeom>
        </p:spPr>
        <p:txBody>
          <a:bodyPr wrap="square">
            <a:spAutoFit/>
          </a:bodyPr>
          <a:lstStyle/>
          <a:p>
            <a:endParaRPr lang="en-US" altLang="zh-CN" sz="2000" b="1" dirty="0">
              <a:solidFill>
                <a:srgbClr val="7F7F7F"/>
              </a:solidFill>
              <a:latin typeface="微软雅黑" panose="020B0503020204020204" charset="-122"/>
              <a:ea typeface="微软雅黑" panose="020B0503020204020204" charset="-122"/>
            </a:endParaRPr>
          </a:p>
          <a:p>
            <a:r>
              <a:rPr lang="zh-CN" altLang="en-US" sz="2000" dirty="0">
                <a:solidFill>
                  <a:srgbClr val="7F7F7F"/>
                </a:solidFill>
                <a:latin typeface="微软雅黑" panose="020B0503020204020204" charset="-122"/>
                <a:ea typeface="微软雅黑" panose="020B0503020204020204" charset="-122"/>
              </a:rPr>
              <a:t>（二）健康的属性</a:t>
            </a:r>
            <a:endParaRPr lang="en-US" altLang="zh-CN"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r>
              <a:rPr lang="en-US" altLang="zh-CN" sz="2000" dirty="0">
                <a:solidFill>
                  <a:srgbClr val="7F7F7F"/>
                </a:solidFill>
                <a:latin typeface="微软雅黑" panose="020B0503020204020204" charset="-122"/>
                <a:ea typeface="微软雅黑" panose="020B0503020204020204" charset="-122"/>
              </a:rPr>
              <a:t>1.</a:t>
            </a:r>
            <a:r>
              <a:rPr lang="zh-CN" altLang="en-US" sz="2000" dirty="0">
                <a:solidFill>
                  <a:srgbClr val="7F7F7F"/>
                </a:solidFill>
                <a:latin typeface="微软雅黑" panose="020B0503020204020204" charset="-122"/>
                <a:ea typeface="微软雅黑" panose="020B0503020204020204" charset="-122"/>
              </a:rPr>
              <a:t>健康的生物属性</a:t>
            </a:r>
            <a:endParaRPr lang="en-US" altLang="zh-CN"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r>
              <a:rPr lang="zh-CN" altLang="en-US" sz="2000" dirty="0">
                <a:solidFill>
                  <a:srgbClr val="7F7F7F"/>
                </a:solidFill>
                <a:latin typeface="微软雅黑" panose="020B0503020204020204" charset="-122"/>
                <a:ea typeface="微软雅黑" panose="020B0503020204020204" charset="-122"/>
              </a:rPr>
              <a:t>（</a:t>
            </a:r>
            <a:r>
              <a:rPr lang="en-US" altLang="zh-CN" sz="2000" dirty="0">
                <a:solidFill>
                  <a:srgbClr val="7F7F7F"/>
                </a:solidFill>
                <a:latin typeface="微软雅黑" panose="020B0503020204020204" charset="-122"/>
                <a:ea typeface="微软雅黑" panose="020B0503020204020204" charset="-122"/>
              </a:rPr>
              <a:t>1</a:t>
            </a:r>
            <a:r>
              <a:rPr lang="zh-CN" altLang="en-US" sz="2000" dirty="0">
                <a:solidFill>
                  <a:srgbClr val="7F7F7F"/>
                </a:solidFill>
                <a:latin typeface="微软雅黑" panose="020B0503020204020204" charset="-122"/>
                <a:ea typeface="微软雅黑" panose="020B0503020204020204" charset="-122"/>
              </a:rPr>
              <a:t>）身体健全</a:t>
            </a:r>
            <a:endParaRPr lang="en-US" altLang="zh-CN"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r>
              <a:rPr lang="zh-CN" altLang="en-US" sz="2000" dirty="0">
                <a:solidFill>
                  <a:srgbClr val="7F7F7F"/>
                </a:solidFill>
                <a:latin typeface="微软雅黑" panose="020B0503020204020204" charset="-122"/>
                <a:ea typeface="微软雅黑" panose="020B0503020204020204" charset="-122"/>
              </a:rPr>
              <a:t>（</a:t>
            </a:r>
            <a:r>
              <a:rPr lang="en-US" altLang="zh-CN" sz="2000" dirty="0">
                <a:solidFill>
                  <a:srgbClr val="7F7F7F"/>
                </a:solidFill>
                <a:latin typeface="微软雅黑" panose="020B0503020204020204" charset="-122"/>
                <a:ea typeface="微软雅黑" panose="020B0503020204020204" charset="-122"/>
              </a:rPr>
              <a:t>2</a:t>
            </a:r>
            <a:r>
              <a:rPr lang="zh-CN" altLang="en-US" sz="2000" dirty="0">
                <a:solidFill>
                  <a:srgbClr val="7F7F7F"/>
                </a:solidFill>
                <a:latin typeface="微软雅黑" panose="020B0503020204020204" charset="-122"/>
                <a:ea typeface="微软雅黑" panose="020B0503020204020204" charset="-122"/>
              </a:rPr>
              <a:t>）行为健全</a:t>
            </a:r>
            <a:endParaRPr lang="en-US" altLang="zh-CN"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r>
              <a:rPr lang="zh-CN" altLang="en-US" sz="2000" dirty="0">
                <a:solidFill>
                  <a:srgbClr val="7F7F7F"/>
                </a:solidFill>
                <a:latin typeface="微软雅黑" panose="020B0503020204020204" charset="-122"/>
                <a:ea typeface="微软雅黑" panose="020B0503020204020204" charset="-122"/>
              </a:rPr>
              <a:t>（</a:t>
            </a:r>
            <a:r>
              <a:rPr lang="en-US" altLang="zh-CN" sz="2000" dirty="0">
                <a:solidFill>
                  <a:srgbClr val="7F7F7F"/>
                </a:solidFill>
                <a:latin typeface="微软雅黑" panose="020B0503020204020204" charset="-122"/>
                <a:ea typeface="微软雅黑" panose="020B0503020204020204" charset="-122"/>
              </a:rPr>
              <a:t>3</a:t>
            </a:r>
            <a:r>
              <a:rPr lang="zh-CN" altLang="en-US" sz="2000" dirty="0">
                <a:solidFill>
                  <a:srgbClr val="7F7F7F"/>
                </a:solidFill>
                <a:latin typeface="微软雅黑" panose="020B0503020204020204" charset="-122"/>
                <a:ea typeface="微软雅黑" panose="020B0503020204020204" charset="-122"/>
              </a:rPr>
              <a:t>）满足感</a:t>
            </a:r>
            <a:endParaRPr lang="en-US" altLang="zh-CN"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r>
              <a:rPr lang="zh-CN" altLang="en-US" sz="2000" dirty="0">
                <a:solidFill>
                  <a:srgbClr val="7F7F7F"/>
                </a:solidFill>
                <a:latin typeface="微软雅黑" panose="020B0503020204020204" charset="-122"/>
                <a:ea typeface="微软雅黑" panose="020B0503020204020204" charset="-122"/>
              </a:rPr>
              <a:t>（</a:t>
            </a:r>
            <a:r>
              <a:rPr lang="en-US" altLang="zh-CN" sz="2000" dirty="0">
                <a:solidFill>
                  <a:srgbClr val="7F7F7F"/>
                </a:solidFill>
                <a:latin typeface="微软雅黑" panose="020B0503020204020204" charset="-122"/>
                <a:ea typeface="微软雅黑" panose="020B0503020204020204" charset="-122"/>
              </a:rPr>
              <a:t>4</a:t>
            </a:r>
            <a:r>
              <a:rPr lang="zh-CN" altLang="en-US" sz="2000" dirty="0">
                <a:solidFill>
                  <a:srgbClr val="7F7F7F"/>
                </a:solidFill>
                <a:latin typeface="微软雅黑" panose="020B0503020204020204" charset="-122"/>
                <a:ea typeface="微软雅黑" panose="020B0503020204020204" charset="-122"/>
              </a:rPr>
              <a:t>）适应性</a:t>
            </a:r>
            <a:endParaRPr lang="en-US" altLang="zh-CN" sz="2000" dirty="0">
              <a:solidFill>
                <a:srgbClr val="7F7F7F"/>
              </a:solidFill>
              <a:latin typeface="微软雅黑" panose="020B0503020204020204" charset="-122"/>
              <a:ea typeface="微软雅黑" panose="020B0503020204020204" charset="-122"/>
            </a:endParaRPr>
          </a:p>
          <a:p>
            <a:endParaRPr lang="en-US" altLang="zh-CN" sz="2000" b="1" dirty="0">
              <a:solidFill>
                <a:srgbClr val="7F7F7F"/>
              </a:solidFill>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3" y="130325"/>
            <a:ext cx="6072115" cy="1384995"/>
          </a:xfrm>
          <a:prstGeom prst="rect">
            <a:avLst/>
          </a:prstGeom>
          <a:noFill/>
          <a:ln w="9525">
            <a:noFill/>
            <a:miter lim="800000"/>
          </a:ln>
        </p:spPr>
        <p:txBody>
          <a:bodyPr wrap="square">
            <a:spAutoFit/>
          </a:bodyPr>
          <a:lstStyle/>
          <a:p>
            <a:r>
              <a:rPr lang="zh-CN" altLang="en-US" sz="2800" b="1" dirty="0">
                <a:solidFill>
                  <a:srgbClr val="7F7F7F"/>
                </a:solidFill>
                <a:latin typeface="微软雅黑" panose="020B0503020204020204" charset="-122"/>
                <a:ea typeface="微软雅黑" panose="020B0503020204020204" charset="-122"/>
              </a:rPr>
              <a:t>二、康复医学与人类健康</a:t>
            </a:r>
            <a:endParaRPr lang="zh-CN" altLang="en-US" sz="2800" b="1" dirty="0">
              <a:solidFill>
                <a:srgbClr val="7F7F7F"/>
              </a:solidFill>
              <a:latin typeface="微软雅黑" panose="020B0503020204020204" charset="-122"/>
              <a:ea typeface="微软雅黑" panose="020B0503020204020204" charset="-122"/>
            </a:endParaRPr>
          </a:p>
          <a:p>
            <a:endParaRPr lang="zh-CN" altLang="en-US" sz="2800" b="1" dirty="0">
              <a:solidFill>
                <a:srgbClr val="FF7F7F"/>
              </a:solidFill>
              <a:latin typeface="微软雅黑" panose="020B0503020204020204" charset="-122"/>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7" name="文本框 19"/>
          <p:cNvSpPr txBox="1">
            <a:spLocks noChangeArrowheads="1"/>
          </p:cNvSpPr>
          <p:nvPr/>
        </p:nvSpPr>
        <p:spPr bwMode="auto">
          <a:xfrm>
            <a:off x="782857" y="3660895"/>
            <a:ext cx="10387012" cy="719556"/>
          </a:xfrm>
          <a:prstGeom prst="rect">
            <a:avLst/>
          </a:prstGeom>
          <a:noFill/>
          <a:ln w="9525">
            <a:noFill/>
            <a:miter lim="800000"/>
          </a:ln>
        </p:spPr>
        <p:txBody>
          <a:bodyPr wrap="square">
            <a:spAutoFit/>
          </a:bodyPr>
          <a:lstStyle/>
          <a:p>
            <a:pPr indent="355600" eaLnBrk="1" latinLnBrk="1" hangingPunct="1">
              <a:lnSpc>
                <a:spcPct val="200000"/>
              </a:lnSpc>
              <a:buFont typeface="Arial" panose="020B0604020202020204" pitchFamily="34" charset="0"/>
              <a:buNone/>
            </a:pPr>
            <a:r>
              <a:rPr lang="en-US" altLang="zh-CN" sz="2400" b="1" dirty="0">
                <a:solidFill>
                  <a:srgbClr val="2394CD"/>
                </a:solidFill>
                <a:latin typeface="微软雅黑" panose="020B0503020204020204" charset="-122"/>
                <a:ea typeface="微软雅黑" panose="020B0503020204020204" charset="-122"/>
              </a:rPr>
              <a:t>  </a:t>
            </a:r>
            <a:endParaRPr lang="zh-CN" altLang="en-US" sz="2400" dirty="0">
              <a:solidFill>
                <a:srgbClr val="00091A"/>
              </a:solidFill>
              <a:latin typeface="微软雅黑" panose="020B0503020204020204" charset="-122"/>
              <a:ea typeface="微软雅黑" panose="020B0503020204020204" charset="-122"/>
            </a:endParaRPr>
          </a:p>
        </p:txBody>
      </p:sp>
      <p:sp>
        <p:nvSpPr>
          <p:cNvPr id="2" name="矩形 1"/>
          <p:cNvSpPr/>
          <p:nvPr/>
        </p:nvSpPr>
        <p:spPr>
          <a:xfrm>
            <a:off x="782857" y="1804681"/>
            <a:ext cx="10217150" cy="2553335"/>
          </a:xfrm>
          <a:prstGeom prst="rect">
            <a:avLst/>
          </a:prstGeom>
        </p:spPr>
        <p:txBody>
          <a:bodyPr wrap="square">
            <a:spAutoFit/>
          </a:bodyPr>
          <a:lstStyle/>
          <a:p>
            <a:endParaRPr lang="en-US" altLang="zh-CN" sz="2000" b="1" dirty="0">
              <a:solidFill>
                <a:srgbClr val="7F7F7F"/>
              </a:solidFill>
              <a:latin typeface="微软雅黑" panose="020B0503020204020204" charset="-122"/>
              <a:ea typeface="微软雅黑" panose="020B0503020204020204" charset="-122"/>
            </a:endParaRPr>
          </a:p>
          <a:p>
            <a:r>
              <a:rPr lang="zh-CN" altLang="en-US" sz="2000" dirty="0">
                <a:solidFill>
                  <a:srgbClr val="7F7F7F"/>
                </a:solidFill>
                <a:latin typeface="微软雅黑" panose="020B0503020204020204" charset="-122"/>
                <a:ea typeface="微软雅黑" panose="020B0503020204020204" charset="-122"/>
              </a:rPr>
              <a:t>（二）健康的属性</a:t>
            </a:r>
            <a:endParaRPr lang="en-US" altLang="zh-CN"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r>
              <a:rPr lang="en-US" altLang="zh-CN" sz="2000" dirty="0">
                <a:solidFill>
                  <a:srgbClr val="7F7F7F"/>
                </a:solidFill>
                <a:latin typeface="微软雅黑" panose="020B0503020204020204" charset="-122"/>
                <a:ea typeface="微软雅黑" panose="020B0503020204020204" charset="-122"/>
              </a:rPr>
              <a:t>2.</a:t>
            </a:r>
            <a:r>
              <a:rPr lang="zh-CN" altLang="en-US" sz="2000" dirty="0">
                <a:solidFill>
                  <a:srgbClr val="7F7F7F"/>
                </a:solidFill>
                <a:latin typeface="微软雅黑" panose="020B0503020204020204" charset="-122"/>
                <a:ea typeface="微软雅黑" panose="020B0503020204020204" charset="-122"/>
              </a:rPr>
              <a:t>健康的社会属性</a:t>
            </a:r>
            <a:endParaRPr lang="en-US" altLang="zh-CN"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r>
              <a:rPr lang="zh-CN" altLang="en-US" sz="2000" dirty="0">
                <a:solidFill>
                  <a:srgbClr val="7F7F7F"/>
                </a:solidFill>
                <a:latin typeface="微软雅黑" panose="020B0503020204020204" charset="-122"/>
                <a:ea typeface="微软雅黑" panose="020B0503020204020204" charset="-122"/>
              </a:rPr>
              <a:t>人的社会属性包括人的道德性、劳动性、相互依存性、社会交往性、合作性等。</a:t>
            </a:r>
            <a:endParaRPr lang="en-US" altLang="zh-CN"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r>
              <a:rPr lang="zh-CN" altLang="en-US" sz="2000" dirty="0">
                <a:solidFill>
                  <a:srgbClr val="7F7F7F"/>
                </a:solidFill>
                <a:latin typeface="微软雅黑" panose="020B0503020204020204" charset="-122"/>
                <a:ea typeface="微软雅黑" panose="020B0503020204020204" charset="-122"/>
              </a:rPr>
              <a:t>人类需要健康来完成这些属性，人的社会属性决定着健康的社会属性。</a:t>
            </a:r>
            <a:endParaRPr lang="en-US" altLang="zh-CN" sz="2000" dirty="0">
              <a:solidFill>
                <a:srgbClr val="7F7F7F"/>
              </a:solidFill>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3" y="130325"/>
            <a:ext cx="6072115" cy="1384995"/>
          </a:xfrm>
          <a:prstGeom prst="rect">
            <a:avLst/>
          </a:prstGeom>
          <a:noFill/>
          <a:ln w="9525">
            <a:noFill/>
            <a:miter lim="800000"/>
          </a:ln>
        </p:spPr>
        <p:txBody>
          <a:bodyPr wrap="square">
            <a:spAutoFit/>
          </a:bodyPr>
          <a:lstStyle/>
          <a:p>
            <a:r>
              <a:rPr lang="zh-CN" altLang="en-US" sz="2800" b="1" dirty="0">
                <a:solidFill>
                  <a:srgbClr val="7F7F7F"/>
                </a:solidFill>
                <a:latin typeface="微软雅黑" panose="020B0503020204020204" charset="-122"/>
                <a:ea typeface="微软雅黑" panose="020B0503020204020204" charset="-122"/>
              </a:rPr>
              <a:t>二、康复医学与人类健康</a:t>
            </a:r>
            <a:endParaRPr lang="zh-CN" altLang="en-US" sz="2800" b="1" dirty="0">
              <a:solidFill>
                <a:srgbClr val="7F7F7F"/>
              </a:solidFill>
              <a:latin typeface="微软雅黑" panose="020B0503020204020204" charset="-122"/>
              <a:ea typeface="微软雅黑" panose="020B0503020204020204" charset="-122"/>
            </a:endParaRPr>
          </a:p>
          <a:p>
            <a:endParaRPr lang="zh-CN" altLang="en-US" sz="2800" b="1" dirty="0">
              <a:solidFill>
                <a:srgbClr val="FF7F7F"/>
              </a:solidFill>
              <a:latin typeface="微软雅黑" panose="020B0503020204020204" charset="-122"/>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7" name="文本框 19"/>
          <p:cNvSpPr txBox="1">
            <a:spLocks noChangeArrowheads="1"/>
          </p:cNvSpPr>
          <p:nvPr/>
        </p:nvSpPr>
        <p:spPr bwMode="auto">
          <a:xfrm>
            <a:off x="782857" y="3660895"/>
            <a:ext cx="10387012" cy="719556"/>
          </a:xfrm>
          <a:prstGeom prst="rect">
            <a:avLst/>
          </a:prstGeom>
          <a:noFill/>
          <a:ln w="9525">
            <a:noFill/>
            <a:miter lim="800000"/>
          </a:ln>
        </p:spPr>
        <p:txBody>
          <a:bodyPr wrap="square">
            <a:spAutoFit/>
          </a:bodyPr>
          <a:lstStyle/>
          <a:p>
            <a:pPr indent="355600" eaLnBrk="1" latinLnBrk="1" hangingPunct="1">
              <a:lnSpc>
                <a:spcPct val="200000"/>
              </a:lnSpc>
              <a:buFont typeface="Arial" panose="020B0604020202020204" pitchFamily="34" charset="0"/>
              <a:buNone/>
            </a:pPr>
            <a:r>
              <a:rPr lang="en-US" altLang="zh-CN" sz="2400" b="1" dirty="0">
                <a:solidFill>
                  <a:srgbClr val="2394CD"/>
                </a:solidFill>
                <a:latin typeface="微软雅黑" panose="020B0503020204020204" charset="-122"/>
                <a:ea typeface="微软雅黑" panose="020B0503020204020204" charset="-122"/>
              </a:rPr>
              <a:t>  </a:t>
            </a:r>
            <a:endParaRPr lang="zh-CN" altLang="en-US" sz="2400" dirty="0">
              <a:solidFill>
                <a:srgbClr val="00091A"/>
              </a:solidFill>
              <a:latin typeface="微软雅黑" panose="020B0503020204020204" charset="-122"/>
              <a:ea typeface="微软雅黑" panose="020B0503020204020204" charset="-122"/>
            </a:endParaRPr>
          </a:p>
        </p:txBody>
      </p:sp>
      <p:sp>
        <p:nvSpPr>
          <p:cNvPr id="2" name="矩形 1"/>
          <p:cNvSpPr/>
          <p:nvPr/>
        </p:nvSpPr>
        <p:spPr>
          <a:xfrm>
            <a:off x="782857" y="1804681"/>
            <a:ext cx="10217150" cy="4092575"/>
          </a:xfrm>
          <a:prstGeom prst="rect">
            <a:avLst/>
          </a:prstGeom>
        </p:spPr>
        <p:txBody>
          <a:bodyPr wrap="square">
            <a:spAutoFit/>
          </a:bodyPr>
          <a:lstStyle/>
          <a:p>
            <a:endParaRPr lang="en-US" altLang="zh-CN" sz="2000" b="1" dirty="0">
              <a:solidFill>
                <a:srgbClr val="7F7F7F"/>
              </a:solidFill>
              <a:latin typeface="微软雅黑" panose="020B0503020204020204" charset="-122"/>
              <a:ea typeface="微软雅黑" panose="020B0503020204020204" charset="-122"/>
            </a:endParaRPr>
          </a:p>
          <a:p>
            <a:r>
              <a:rPr lang="zh-CN" altLang="en-US" sz="2000" dirty="0">
                <a:solidFill>
                  <a:srgbClr val="7F7F7F"/>
                </a:solidFill>
                <a:latin typeface="微软雅黑" panose="020B0503020204020204" charset="-122"/>
                <a:ea typeface="微软雅黑" panose="020B0503020204020204" charset="-122"/>
              </a:rPr>
              <a:t>（三）康复医学与人类健康维护</a:t>
            </a:r>
            <a:endParaRPr lang="en-US" altLang="zh-CN"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r>
              <a:rPr lang="en-US" altLang="zh-CN" sz="2000" dirty="0">
                <a:solidFill>
                  <a:srgbClr val="7F7F7F"/>
                </a:solidFill>
                <a:latin typeface="微软雅黑" panose="020B0503020204020204" charset="-122"/>
                <a:ea typeface="微软雅黑" panose="020B0503020204020204" charset="-122"/>
              </a:rPr>
              <a:t>1.</a:t>
            </a:r>
            <a:r>
              <a:rPr lang="zh-CN" altLang="en-US" sz="2000" dirty="0">
                <a:solidFill>
                  <a:srgbClr val="7F7F7F"/>
                </a:solidFill>
                <a:latin typeface="微软雅黑" panose="020B0503020204020204" charset="-122"/>
                <a:ea typeface="微软雅黑" panose="020B0503020204020204" charset="-122"/>
              </a:rPr>
              <a:t>维护人类健康的医疗卫生服务系统</a:t>
            </a:r>
            <a:endParaRPr lang="en-US" altLang="zh-CN"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r>
              <a:rPr lang="en-US" altLang="zh-CN" sz="2000" dirty="0">
                <a:solidFill>
                  <a:srgbClr val="7F7F7F"/>
                </a:solidFill>
                <a:latin typeface="微软雅黑" panose="020B0503020204020204" charset="-122"/>
                <a:ea typeface="微软雅黑" panose="020B0503020204020204" charset="-122"/>
              </a:rPr>
              <a:t>2.</a:t>
            </a:r>
            <a:r>
              <a:rPr lang="zh-CN" altLang="en-US" sz="2000" dirty="0">
                <a:solidFill>
                  <a:srgbClr val="7F7F7F"/>
                </a:solidFill>
                <a:latin typeface="微软雅黑" panose="020B0503020204020204" charset="-122"/>
                <a:ea typeface="微软雅黑" panose="020B0503020204020204" charset="-122"/>
              </a:rPr>
              <a:t>康复医学在维护人类健康中的作用</a:t>
            </a:r>
            <a:endParaRPr lang="en-US" altLang="zh-CN"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r>
              <a:rPr lang="zh-CN" altLang="en-US" sz="2000" dirty="0">
                <a:solidFill>
                  <a:srgbClr val="7F7F7F"/>
                </a:solidFill>
                <a:latin typeface="微软雅黑" panose="020B0503020204020204" charset="-122"/>
                <a:ea typeface="微软雅黑" panose="020B0503020204020204" charset="-122"/>
              </a:rPr>
              <a:t>（</a:t>
            </a:r>
            <a:r>
              <a:rPr lang="en-US" altLang="zh-CN" sz="2000" dirty="0">
                <a:solidFill>
                  <a:srgbClr val="7F7F7F"/>
                </a:solidFill>
                <a:latin typeface="微软雅黑" panose="020B0503020204020204" charset="-122"/>
                <a:ea typeface="微软雅黑" panose="020B0503020204020204" charset="-122"/>
              </a:rPr>
              <a:t>1</a:t>
            </a:r>
            <a:r>
              <a:rPr lang="zh-CN" altLang="en-US" sz="2000" dirty="0">
                <a:solidFill>
                  <a:srgbClr val="7F7F7F"/>
                </a:solidFill>
                <a:latin typeface="微软雅黑" panose="020B0503020204020204" charset="-122"/>
                <a:ea typeface="微软雅黑" panose="020B0503020204020204" charset="-122"/>
              </a:rPr>
              <a:t>）在人类健康的保健体系中发挥作用</a:t>
            </a:r>
            <a:r>
              <a:rPr lang="en-US" altLang="zh-CN" sz="2000" dirty="0">
                <a:solidFill>
                  <a:srgbClr val="7F7F7F"/>
                </a:solidFill>
                <a:latin typeface="微软雅黑" panose="020B0503020204020204" charset="-122"/>
                <a:ea typeface="微软雅黑" panose="020B0503020204020204" charset="-122"/>
              </a:rPr>
              <a:t>   </a:t>
            </a:r>
            <a:r>
              <a:rPr lang="zh-CN" altLang="en-US" sz="2000" dirty="0">
                <a:solidFill>
                  <a:srgbClr val="7F7F7F"/>
                </a:solidFill>
                <a:latin typeface="微软雅黑" panose="020B0503020204020204" charset="-122"/>
                <a:ea typeface="微软雅黑" panose="020B0503020204020204" charset="-122"/>
              </a:rPr>
              <a:t>（</a:t>
            </a:r>
            <a:r>
              <a:rPr lang="en-US" altLang="zh-CN" sz="2000" dirty="0">
                <a:solidFill>
                  <a:srgbClr val="7F7F7F"/>
                </a:solidFill>
                <a:latin typeface="微软雅黑" panose="020B0503020204020204" charset="-122"/>
                <a:ea typeface="微软雅黑" panose="020B0503020204020204" charset="-122"/>
              </a:rPr>
              <a:t>2</a:t>
            </a:r>
            <a:r>
              <a:rPr lang="zh-CN" altLang="en-US" sz="2000" dirty="0">
                <a:solidFill>
                  <a:srgbClr val="7F7F7F"/>
                </a:solidFill>
                <a:latin typeface="微软雅黑" panose="020B0503020204020204" charset="-122"/>
                <a:ea typeface="微软雅黑" panose="020B0503020204020204" charset="-122"/>
              </a:rPr>
              <a:t>）在影响人类健康的疾病治疗中发挥作用</a:t>
            </a:r>
            <a:endParaRPr lang="en-US" altLang="zh-CN"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r>
              <a:rPr lang="zh-CN" altLang="en-US" sz="2000" dirty="0">
                <a:solidFill>
                  <a:srgbClr val="7F7F7F"/>
                </a:solidFill>
                <a:latin typeface="微软雅黑" panose="020B0503020204020204" charset="-122"/>
                <a:ea typeface="微软雅黑" panose="020B0503020204020204" charset="-122"/>
              </a:rPr>
              <a:t>（</a:t>
            </a:r>
            <a:r>
              <a:rPr lang="en-US" altLang="zh-CN" sz="2000" dirty="0">
                <a:solidFill>
                  <a:srgbClr val="7F7F7F"/>
                </a:solidFill>
                <a:latin typeface="微软雅黑" panose="020B0503020204020204" charset="-122"/>
                <a:ea typeface="微软雅黑" panose="020B0503020204020204" charset="-122"/>
              </a:rPr>
              <a:t>3</a:t>
            </a:r>
            <a:r>
              <a:rPr lang="zh-CN" altLang="en-US" sz="2000" dirty="0">
                <a:solidFill>
                  <a:srgbClr val="7F7F7F"/>
                </a:solidFill>
                <a:latin typeface="微软雅黑" panose="020B0503020204020204" charset="-122"/>
                <a:ea typeface="微软雅黑" panose="020B0503020204020204" charset="-122"/>
              </a:rPr>
              <a:t>）在造成人类健康水平下降的残疾治疗中发挥作用</a:t>
            </a:r>
            <a:endParaRPr lang="en-US" altLang="zh-CN"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r>
              <a:rPr lang="zh-CN" altLang="en-US" sz="2000" dirty="0">
                <a:solidFill>
                  <a:srgbClr val="7F7F7F"/>
                </a:solidFill>
                <a:latin typeface="微软雅黑" panose="020B0503020204020204" charset="-122"/>
                <a:ea typeface="微软雅黑" panose="020B0503020204020204" charset="-122"/>
              </a:rPr>
              <a:t>（</a:t>
            </a:r>
            <a:r>
              <a:rPr lang="en-US" altLang="zh-CN" sz="2000" dirty="0">
                <a:solidFill>
                  <a:srgbClr val="7F7F7F"/>
                </a:solidFill>
                <a:latin typeface="微软雅黑" panose="020B0503020204020204" charset="-122"/>
                <a:ea typeface="微软雅黑" panose="020B0503020204020204" charset="-122"/>
              </a:rPr>
              <a:t>4</a:t>
            </a:r>
            <a:r>
              <a:rPr lang="zh-CN" altLang="en-US" sz="2000" dirty="0">
                <a:solidFill>
                  <a:srgbClr val="7F7F7F"/>
                </a:solidFill>
                <a:latin typeface="微软雅黑" panose="020B0503020204020204" charset="-122"/>
                <a:ea typeface="微软雅黑" panose="020B0503020204020204" charset="-122"/>
              </a:rPr>
              <a:t>）维护人类健康的权益</a:t>
            </a:r>
            <a:endParaRPr lang="en-US" altLang="zh-CN"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3" y="130325"/>
            <a:ext cx="6072115" cy="954107"/>
          </a:xfrm>
          <a:prstGeom prst="rect">
            <a:avLst/>
          </a:prstGeom>
          <a:noFill/>
          <a:ln w="9525">
            <a:noFill/>
            <a:miter lim="800000"/>
          </a:ln>
        </p:spPr>
        <p:txBody>
          <a:bodyPr wrap="square">
            <a:spAutoFit/>
          </a:bodyPr>
          <a:lstStyle/>
          <a:p>
            <a:r>
              <a:rPr lang="zh-CN" altLang="en-US" sz="2800" b="1" dirty="0">
                <a:solidFill>
                  <a:srgbClr val="7F7F7F"/>
                </a:solidFill>
                <a:latin typeface="微软雅黑" panose="020B0503020204020204" charset="-122"/>
                <a:ea typeface="微软雅黑" panose="020B0503020204020204" charset="-122"/>
              </a:rPr>
              <a:t>三、康复医学与人类疾病</a:t>
            </a:r>
            <a:endParaRPr lang="en-US" altLang="zh-CN" sz="2800" b="1" dirty="0">
              <a:solidFill>
                <a:srgbClr val="7F7F7F"/>
              </a:solidFill>
              <a:latin typeface="微软雅黑" panose="020B0503020204020204" charset="-122"/>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7" name="文本框 19"/>
          <p:cNvSpPr txBox="1">
            <a:spLocks noChangeArrowheads="1"/>
          </p:cNvSpPr>
          <p:nvPr/>
        </p:nvSpPr>
        <p:spPr bwMode="auto">
          <a:xfrm>
            <a:off x="782857" y="3660895"/>
            <a:ext cx="10387012" cy="719556"/>
          </a:xfrm>
          <a:prstGeom prst="rect">
            <a:avLst/>
          </a:prstGeom>
          <a:noFill/>
          <a:ln w="9525">
            <a:noFill/>
            <a:miter lim="800000"/>
          </a:ln>
        </p:spPr>
        <p:txBody>
          <a:bodyPr wrap="square">
            <a:spAutoFit/>
          </a:bodyPr>
          <a:lstStyle/>
          <a:p>
            <a:pPr indent="355600" eaLnBrk="1" latinLnBrk="1" hangingPunct="1">
              <a:lnSpc>
                <a:spcPct val="200000"/>
              </a:lnSpc>
              <a:buFont typeface="Arial" panose="020B0604020202020204" pitchFamily="34" charset="0"/>
              <a:buNone/>
            </a:pPr>
            <a:r>
              <a:rPr lang="en-US" altLang="zh-CN" sz="2400" b="1" dirty="0">
                <a:solidFill>
                  <a:srgbClr val="2394CD"/>
                </a:solidFill>
                <a:latin typeface="微软雅黑" panose="020B0503020204020204" charset="-122"/>
                <a:ea typeface="微软雅黑" panose="020B0503020204020204" charset="-122"/>
              </a:rPr>
              <a:t>  </a:t>
            </a:r>
            <a:endParaRPr lang="zh-CN" altLang="en-US" sz="2400" dirty="0">
              <a:solidFill>
                <a:srgbClr val="00091A"/>
              </a:solidFill>
              <a:latin typeface="微软雅黑" panose="020B0503020204020204" charset="-122"/>
              <a:ea typeface="微软雅黑" panose="020B0503020204020204" charset="-122"/>
            </a:endParaRPr>
          </a:p>
        </p:txBody>
      </p:sp>
      <p:sp>
        <p:nvSpPr>
          <p:cNvPr id="2" name="矩形 1"/>
          <p:cNvSpPr/>
          <p:nvPr/>
        </p:nvSpPr>
        <p:spPr>
          <a:xfrm>
            <a:off x="782857" y="1804681"/>
            <a:ext cx="10217150" cy="2861310"/>
          </a:xfrm>
          <a:prstGeom prst="rect">
            <a:avLst/>
          </a:prstGeom>
        </p:spPr>
        <p:txBody>
          <a:bodyPr wrap="square">
            <a:spAutoFit/>
          </a:bodyPr>
          <a:lstStyle/>
          <a:p>
            <a:endParaRPr lang="en-US" altLang="zh-CN" sz="2000" b="1" dirty="0">
              <a:solidFill>
                <a:srgbClr val="7F7F7F"/>
              </a:solidFill>
              <a:latin typeface="微软雅黑" panose="020B0503020204020204" charset="-122"/>
              <a:ea typeface="微软雅黑" panose="020B0503020204020204" charset="-122"/>
            </a:endParaRPr>
          </a:p>
          <a:p>
            <a:r>
              <a:rPr lang="zh-CN" altLang="en-US" sz="2000" dirty="0">
                <a:solidFill>
                  <a:srgbClr val="7F7F7F"/>
                </a:solidFill>
                <a:latin typeface="微软雅黑" panose="020B0503020204020204" charset="-122"/>
                <a:ea typeface="微软雅黑" panose="020B0503020204020204" charset="-122"/>
              </a:rPr>
              <a:t>（一）疾病概述</a:t>
            </a:r>
            <a:endParaRPr lang="zh-CN" altLang="en-US"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r>
              <a:rPr lang="en-US" altLang="zh-CN" sz="2000" dirty="0">
                <a:solidFill>
                  <a:srgbClr val="7F7F7F"/>
                </a:solidFill>
                <a:latin typeface="微软雅黑" panose="020B0503020204020204" charset="-122"/>
                <a:ea typeface="微软雅黑" panose="020B0503020204020204" charset="-122"/>
              </a:rPr>
              <a:t>1.</a:t>
            </a:r>
            <a:r>
              <a:rPr lang="zh-CN" altLang="en-US" sz="2000" dirty="0">
                <a:solidFill>
                  <a:srgbClr val="7F7F7F"/>
                </a:solidFill>
                <a:latin typeface="微软雅黑" panose="020B0503020204020204" charset="-122"/>
                <a:ea typeface="微软雅黑" panose="020B0503020204020204" charset="-122"/>
              </a:rPr>
              <a:t>疾病的概念  </a:t>
            </a:r>
            <a:endParaRPr lang="en-US" altLang="zh-CN"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pPr>
              <a:lnSpc>
                <a:spcPct val="150000"/>
              </a:lnSpc>
            </a:pPr>
            <a:r>
              <a:rPr lang="zh-CN" altLang="en-US" sz="2000" dirty="0">
                <a:solidFill>
                  <a:srgbClr val="7F7F7F"/>
                </a:solidFill>
                <a:latin typeface="微软雅黑" panose="020B0503020204020204" charset="-122"/>
                <a:ea typeface="微软雅黑" panose="020B0503020204020204" charset="-122"/>
              </a:rPr>
              <a:t>疾病（</a:t>
            </a:r>
            <a:r>
              <a:rPr lang="en-US" altLang="zh-CN" sz="2000" dirty="0">
                <a:solidFill>
                  <a:srgbClr val="7F7F7F"/>
                </a:solidFill>
                <a:latin typeface="微软雅黑" panose="020B0503020204020204" charset="-122"/>
                <a:ea typeface="微软雅黑" panose="020B0503020204020204" charset="-122"/>
              </a:rPr>
              <a:t>disease</a:t>
            </a:r>
            <a:r>
              <a:rPr lang="zh-CN" altLang="en-US" sz="2000" dirty="0">
                <a:solidFill>
                  <a:srgbClr val="7F7F7F"/>
                </a:solidFill>
                <a:latin typeface="微软雅黑" panose="020B0503020204020204" charset="-122"/>
                <a:ea typeface="微软雅黑" panose="020B0503020204020204" charset="-122"/>
              </a:rPr>
              <a:t>）是在一定病因作用下自稳调节紊乱而发生地异常生命活动过程，并引发一系列代谢、功能、结构的变化，表现为症状、体征和行为的异常。</a:t>
            </a:r>
            <a:endParaRPr lang="en-US" altLang="zh-CN"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9"/>
          <p:cNvSpPr/>
          <p:nvPr/>
        </p:nvSpPr>
        <p:spPr bwMode="auto">
          <a:xfrm>
            <a:off x="301837" y="1193801"/>
            <a:ext cx="11654367" cy="736600"/>
          </a:xfrm>
          <a:custGeom>
            <a:avLst/>
            <a:gdLst>
              <a:gd name="T0" fmla="*/ 2 w 4909"/>
              <a:gd name="T1" fmla="*/ 0 h 310"/>
              <a:gd name="T2" fmla="*/ 609 w 4909"/>
              <a:gd name="T3" fmla="*/ 115 h 310"/>
              <a:gd name="T4" fmla="*/ 1222 w 4909"/>
              <a:gd name="T5" fmla="*/ 195 h 310"/>
              <a:gd name="T6" fmla="*/ 1838 w 4909"/>
              <a:gd name="T7" fmla="*/ 245 h 310"/>
              <a:gd name="T8" fmla="*/ 2456 w 4909"/>
              <a:gd name="T9" fmla="*/ 264 h 310"/>
              <a:gd name="T10" fmla="*/ 3073 w 4909"/>
              <a:gd name="T11" fmla="*/ 252 h 310"/>
              <a:gd name="T12" fmla="*/ 3382 w 4909"/>
              <a:gd name="T13" fmla="*/ 233 h 310"/>
              <a:gd name="T14" fmla="*/ 3535 w 4909"/>
              <a:gd name="T15" fmla="*/ 220 h 310"/>
              <a:gd name="T16" fmla="*/ 3689 w 4909"/>
              <a:gd name="T17" fmla="*/ 205 h 310"/>
              <a:gd name="T18" fmla="*/ 3996 w 4909"/>
              <a:gd name="T19" fmla="*/ 168 h 310"/>
              <a:gd name="T20" fmla="*/ 4302 w 4909"/>
              <a:gd name="T21" fmla="*/ 122 h 310"/>
              <a:gd name="T22" fmla="*/ 4606 w 4909"/>
              <a:gd name="T23" fmla="*/ 66 h 310"/>
              <a:gd name="T24" fmla="*/ 4757 w 4909"/>
              <a:gd name="T25" fmla="*/ 34 h 310"/>
              <a:gd name="T26" fmla="*/ 4908 w 4909"/>
              <a:gd name="T27" fmla="*/ 0 h 310"/>
              <a:gd name="T28" fmla="*/ 4909 w 4909"/>
              <a:gd name="T29" fmla="*/ 6 h 310"/>
              <a:gd name="T30" fmla="*/ 4760 w 4909"/>
              <a:gd name="T31" fmla="*/ 46 h 310"/>
              <a:gd name="T32" fmla="*/ 4609 w 4909"/>
              <a:gd name="T33" fmla="*/ 82 h 310"/>
              <a:gd name="T34" fmla="*/ 4306 w 4909"/>
              <a:gd name="T35" fmla="*/ 146 h 310"/>
              <a:gd name="T36" fmla="*/ 4001 w 4909"/>
              <a:gd name="T37" fmla="*/ 199 h 310"/>
              <a:gd name="T38" fmla="*/ 3693 w 4909"/>
              <a:gd name="T39" fmla="*/ 241 h 310"/>
              <a:gd name="T40" fmla="*/ 3075 w 4909"/>
              <a:gd name="T41" fmla="*/ 294 h 310"/>
              <a:gd name="T42" fmla="*/ 2455 w 4909"/>
              <a:gd name="T43" fmla="*/ 309 h 310"/>
              <a:gd name="T44" fmla="*/ 1836 w 4909"/>
              <a:gd name="T45" fmla="*/ 288 h 310"/>
              <a:gd name="T46" fmla="*/ 1218 w 4909"/>
              <a:gd name="T47" fmla="*/ 231 h 310"/>
              <a:gd name="T48" fmla="*/ 605 w 4909"/>
              <a:gd name="T49" fmla="*/ 140 h 310"/>
              <a:gd name="T50" fmla="*/ 301 w 4909"/>
              <a:gd name="T51" fmla="*/ 79 h 310"/>
              <a:gd name="T52" fmla="*/ 150 w 4909"/>
              <a:gd name="T53" fmla="*/ 45 h 310"/>
              <a:gd name="T54" fmla="*/ 0 w 4909"/>
              <a:gd name="T55" fmla="*/ 6 h 310"/>
              <a:gd name="T56" fmla="*/ 2 w 4909"/>
              <a:gd name="T57" fmla="*/ 0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909" h="310">
                <a:moveTo>
                  <a:pt x="2" y="0"/>
                </a:moveTo>
                <a:cubicBezTo>
                  <a:pt x="203" y="46"/>
                  <a:pt x="406" y="83"/>
                  <a:pt x="609" y="115"/>
                </a:cubicBezTo>
                <a:cubicBezTo>
                  <a:pt x="813" y="147"/>
                  <a:pt x="1017" y="173"/>
                  <a:pt x="1222" y="195"/>
                </a:cubicBezTo>
                <a:cubicBezTo>
                  <a:pt x="1427" y="217"/>
                  <a:pt x="1633" y="234"/>
                  <a:pt x="1838" y="245"/>
                </a:cubicBezTo>
                <a:cubicBezTo>
                  <a:pt x="2044" y="257"/>
                  <a:pt x="2250" y="264"/>
                  <a:pt x="2456" y="264"/>
                </a:cubicBezTo>
                <a:cubicBezTo>
                  <a:pt x="2662" y="266"/>
                  <a:pt x="2868" y="262"/>
                  <a:pt x="3073" y="252"/>
                </a:cubicBezTo>
                <a:cubicBezTo>
                  <a:pt x="3176" y="247"/>
                  <a:pt x="3279" y="241"/>
                  <a:pt x="3382" y="233"/>
                </a:cubicBezTo>
                <a:cubicBezTo>
                  <a:pt x="3433" y="229"/>
                  <a:pt x="3484" y="225"/>
                  <a:pt x="3535" y="220"/>
                </a:cubicBezTo>
                <a:cubicBezTo>
                  <a:pt x="3587" y="215"/>
                  <a:pt x="3638" y="210"/>
                  <a:pt x="3689" y="205"/>
                </a:cubicBezTo>
                <a:cubicBezTo>
                  <a:pt x="3792" y="194"/>
                  <a:pt x="3894" y="182"/>
                  <a:pt x="3996" y="168"/>
                </a:cubicBezTo>
                <a:cubicBezTo>
                  <a:pt x="4098" y="154"/>
                  <a:pt x="4200" y="139"/>
                  <a:pt x="4302" y="122"/>
                </a:cubicBezTo>
                <a:cubicBezTo>
                  <a:pt x="4403" y="105"/>
                  <a:pt x="4505" y="86"/>
                  <a:pt x="4606" y="66"/>
                </a:cubicBezTo>
                <a:cubicBezTo>
                  <a:pt x="4656" y="56"/>
                  <a:pt x="4707" y="45"/>
                  <a:pt x="4757" y="34"/>
                </a:cubicBezTo>
                <a:cubicBezTo>
                  <a:pt x="4807" y="23"/>
                  <a:pt x="4858" y="12"/>
                  <a:pt x="4908" y="0"/>
                </a:cubicBezTo>
                <a:cubicBezTo>
                  <a:pt x="4909" y="6"/>
                  <a:pt x="4909" y="6"/>
                  <a:pt x="4909" y="6"/>
                </a:cubicBezTo>
                <a:cubicBezTo>
                  <a:pt x="4860" y="20"/>
                  <a:pt x="4810" y="33"/>
                  <a:pt x="4760" y="46"/>
                </a:cubicBezTo>
                <a:cubicBezTo>
                  <a:pt x="4710" y="58"/>
                  <a:pt x="4659" y="70"/>
                  <a:pt x="4609" y="82"/>
                </a:cubicBezTo>
                <a:cubicBezTo>
                  <a:pt x="4508" y="105"/>
                  <a:pt x="4407" y="127"/>
                  <a:pt x="4306" y="146"/>
                </a:cubicBezTo>
                <a:cubicBezTo>
                  <a:pt x="4204" y="166"/>
                  <a:pt x="4103" y="183"/>
                  <a:pt x="4001" y="199"/>
                </a:cubicBezTo>
                <a:cubicBezTo>
                  <a:pt x="3898" y="215"/>
                  <a:pt x="3796" y="229"/>
                  <a:pt x="3693" y="241"/>
                </a:cubicBezTo>
                <a:cubicBezTo>
                  <a:pt x="3488" y="266"/>
                  <a:pt x="3282" y="283"/>
                  <a:pt x="3075" y="294"/>
                </a:cubicBezTo>
                <a:cubicBezTo>
                  <a:pt x="2869" y="305"/>
                  <a:pt x="2662" y="310"/>
                  <a:pt x="2455" y="309"/>
                </a:cubicBezTo>
                <a:cubicBezTo>
                  <a:pt x="2249" y="308"/>
                  <a:pt x="2042" y="301"/>
                  <a:pt x="1836" y="288"/>
                </a:cubicBezTo>
                <a:cubicBezTo>
                  <a:pt x="1629" y="274"/>
                  <a:pt x="1423" y="256"/>
                  <a:pt x="1218" y="231"/>
                </a:cubicBezTo>
                <a:cubicBezTo>
                  <a:pt x="1013" y="207"/>
                  <a:pt x="809" y="176"/>
                  <a:pt x="605" y="140"/>
                </a:cubicBezTo>
                <a:cubicBezTo>
                  <a:pt x="504" y="121"/>
                  <a:pt x="402" y="101"/>
                  <a:pt x="301" y="79"/>
                </a:cubicBezTo>
                <a:cubicBezTo>
                  <a:pt x="251" y="68"/>
                  <a:pt x="200" y="57"/>
                  <a:pt x="150" y="45"/>
                </a:cubicBezTo>
                <a:cubicBezTo>
                  <a:pt x="100" y="33"/>
                  <a:pt x="50" y="20"/>
                  <a:pt x="0" y="6"/>
                </a:cubicBezTo>
                <a:lnTo>
                  <a:pt x="2" y="0"/>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grpSp>
        <p:nvGrpSpPr>
          <p:cNvPr id="19" name="组合 18"/>
          <p:cNvGrpSpPr/>
          <p:nvPr/>
        </p:nvGrpSpPr>
        <p:grpSpPr>
          <a:xfrm>
            <a:off x="2156460" y="1392555"/>
            <a:ext cx="1652905" cy="2454910"/>
            <a:chOff x="3345" y="2143"/>
            <a:chExt cx="2603" cy="3866"/>
          </a:xfrm>
        </p:grpSpPr>
        <p:sp>
          <p:nvSpPr>
            <p:cNvPr id="15" name="Freeform 7"/>
            <p:cNvSpPr>
              <a:spLocks noEditPoints="1"/>
            </p:cNvSpPr>
            <p:nvPr/>
          </p:nvSpPr>
          <p:spPr bwMode="auto">
            <a:xfrm>
              <a:off x="3345" y="3029"/>
              <a:ext cx="2603" cy="2980"/>
            </a:xfrm>
            <a:custGeom>
              <a:avLst/>
              <a:gdLst>
                <a:gd name="T0" fmla="*/ 123 w 696"/>
                <a:gd name="T1" fmla="*/ 224 h 796"/>
                <a:gd name="T2" fmla="*/ 123 w 696"/>
                <a:gd name="T3" fmla="*/ 673 h 796"/>
                <a:gd name="T4" fmla="*/ 572 w 696"/>
                <a:gd name="T5" fmla="*/ 673 h 796"/>
                <a:gd name="T6" fmla="*/ 572 w 696"/>
                <a:gd name="T7" fmla="*/ 224 h 796"/>
                <a:gd name="T8" fmla="*/ 348 w 696"/>
                <a:gd name="T9" fmla="*/ 0 h 796"/>
                <a:gd name="T10" fmla="*/ 123 w 696"/>
                <a:gd name="T11" fmla="*/ 224 h 796"/>
                <a:gd name="T12" fmla="*/ 361 w 696"/>
                <a:gd name="T13" fmla="*/ 101 h 796"/>
                <a:gd name="T14" fmla="*/ 328 w 696"/>
                <a:gd name="T15" fmla="*/ 101 h 796"/>
                <a:gd name="T16" fmla="*/ 328 w 696"/>
                <a:gd name="T17" fmla="*/ 67 h 796"/>
                <a:gd name="T18" fmla="*/ 361 w 696"/>
                <a:gd name="T19" fmla="*/ 67 h 796"/>
                <a:gd name="T20" fmla="*/ 361 w 696"/>
                <a:gd name="T21" fmla="*/ 101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796">
                  <a:moveTo>
                    <a:pt x="123" y="224"/>
                  </a:moveTo>
                  <a:cubicBezTo>
                    <a:pt x="0" y="348"/>
                    <a:pt x="0" y="549"/>
                    <a:pt x="123" y="673"/>
                  </a:cubicBezTo>
                  <a:cubicBezTo>
                    <a:pt x="247" y="796"/>
                    <a:pt x="448" y="796"/>
                    <a:pt x="572" y="673"/>
                  </a:cubicBezTo>
                  <a:cubicBezTo>
                    <a:pt x="696" y="549"/>
                    <a:pt x="696" y="348"/>
                    <a:pt x="572" y="224"/>
                  </a:cubicBezTo>
                  <a:cubicBezTo>
                    <a:pt x="348" y="0"/>
                    <a:pt x="348" y="0"/>
                    <a:pt x="348" y="0"/>
                  </a:cubicBezTo>
                  <a:lnTo>
                    <a:pt x="123" y="224"/>
                  </a:lnTo>
                  <a:close/>
                  <a:moveTo>
                    <a:pt x="361" y="101"/>
                  </a:moveTo>
                  <a:cubicBezTo>
                    <a:pt x="352" y="110"/>
                    <a:pt x="337" y="110"/>
                    <a:pt x="328" y="101"/>
                  </a:cubicBezTo>
                  <a:cubicBezTo>
                    <a:pt x="318" y="92"/>
                    <a:pt x="318" y="76"/>
                    <a:pt x="328" y="67"/>
                  </a:cubicBezTo>
                  <a:cubicBezTo>
                    <a:pt x="337" y="58"/>
                    <a:pt x="352" y="58"/>
                    <a:pt x="361" y="67"/>
                  </a:cubicBezTo>
                  <a:cubicBezTo>
                    <a:pt x="371" y="76"/>
                    <a:pt x="371" y="92"/>
                    <a:pt x="361" y="101"/>
                  </a:cubicBezTo>
                  <a:close/>
                </a:path>
              </a:pathLst>
            </a:custGeom>
            <a:solidFill>
              <a:srgbClr val="5A84AF"/>
            </a:solid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16" name="Freeform 10"/>
            <p:cNvSpPr/>
            <p:nvPr/>
          </p:nvSpPr>
          <p:spPr bwMode="auto">
            <a:xfrm>
              <a:off x="4295" y="2143"/>
              <a:ext cx="703" cy="1313"/>
            </a:xfrm>
            <a:custGeom>
              <a:avLst/>
              <a:gdLst>
                <a:gd name="T0" fmla="*/ 107 w 188"/>
                <a:gd name="T1" fmla="*/ 336 h 351"/>
                <a:gd name="T2" fmla="*/ 179 w 188"/>
                <a:gd name="T3" fmla="*/ 161 h 351"/>
                <a:gd name="T4" fmla="*/ 129 w 188"/>
                <a:gd name="T5" fmla="*/ 20 h 351"/>
                <a:gd name="T6" fmla="*/ 10 w 188"/>
                <a:gd name="T7" fmla="*/ 91 h 351"/>
                <a:gd name="T8" fmla="*/ 61 w 188"/>
                <a:gd name="T9" fmla="*/ 279 h 351"/>
                <a:gd name="T10" fmla="*/ 85 w 188"/>
                <a:gd name="T11" fmla="*/ 260 h 351"/>
                <a:gd name="T12" fmla="*/ 34 w 188"/>
                <a:gd name="T13" fmla="*/ 120 h 351"/>
                <a:gd name="T14" fmla="*/ 51 w 188"/>
                <a:gd name="T15" fmla="*/ 54 h 351"/>
                <a:gd name="T16" fmla="*/ 123 w 188"/>
                <a:gd name="T17" fmla="*/ 51 h 351"/>
                <a:gd name="T18" fmla="*/ 150 w 188"/>
                <a:gd name="T19" fmla="*/ 185 h 351"/>
                <a:gd name="T20" fmla="*/ 90 w 188"/>
                <a:gd name="T21" fmla="*/ 322 h 351"/>
                <a:gd name="T22" fmla="*/ 107 w 188"/>
                <a:gd name="T23" fmla="*/ 336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8" h="351">
                  <a:moveTo>
                    <a:pt x="107" y="336"/>
                  </a:moveTo>
                  <a:cubicBezTo>
                    <a:pt x="146" y="287"/>
                    <a:pt x="168" y="223"/>
                    <a:pt x="179" y="161"/>
                  </a:cubicBezTo>
                  <a:cubicBezTo>
                    <a:pt x="188" y="110"/>
                    <a:pt x="186" y="41"/>
                    <a:pt x="129" y="20"/>
                  </a:cubicBezTo>
                  <a:cubicBezTo>
                    <a:pt x="74" y="0"/>
                    <a:pt x="20" y="36"/>
                    <a:pt x="10" y="91"/>
                  </a:cubicBezTo>
                  <a:cubicBezTo>
                    <a:pt x="0" y="151"/>
                    <a:pt x="26" y="230"/>
                    <a:pt x="61" y="279"/>
                  </a:cubicBezTo>
                  <a:cubicBezTo>
                    <a:pt x="70" y="292"/>
                    <a:pt x="93" y="271"/>
                    <a:pt x="85" y="260"/>
                  </a:cubicBezTo>
                  <a:cubicBezTo>
                    <a:pt x="58" y="222"/>
                    <a:pt x="38" y="166"/>
                    <a:pt x="34" y="120"/>
                  </a:cubicBezTo>
                  <a:cubicBezTo>
                    <a:pt x="32" y="98"/>
                    <a:pt x="34" y="70"/>
                    <a:pt x="51" y="54"/>
                  </a:cubicBezTo>
                  <a:cubicBezTo>
                    <a:pt x="70" y="37"/>
                    <a:pt x="103" y="41"/>
                    <a:pt x="123" y="51"/>
                  </a:cubicBezTo>
                  <a:cubicBezTo>
                    <a:pt x="169" y="71"/>
                    <a:pt x="158" y="146"/>
                    <a:pt x="150" y="185"/>
                  </a:cubicBezTo>
                  <a:cubicBezTo>
                    <a:pt x="140" y="232"/>
                    <a:pt x="121" y="283"/>
                    <a:pt x="90" y="322"/>
                  </a:cubicBezTo>
                  <a:cubicBezTo>
                    <a:pt x="78" y="337"/>
                    <a:pt x="95" y="351"/>
                    <a:pt x="107" y="336"/>
                  </a:cubicBezTo>
                  <a:close/>
                </a:path>
              </a:pathLst>
            </a:custGeom>
            <a:solidFill>
              <a:srgbClr val="5A84A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2" name="矩形 1"/>
            <p:cNvSpPr/>
            <p:nvPr/>
          </p:nvSpPr>
          <p:spPr>
            <a:xfrm>
              <a:off x="3574" y="4253"/>
              <a:ext cx="2144" cy="580"/>
            </a:xfrm>
            <a:prstGeom prst="rect">
              <a:avLst/>
            </a:prstGeom>
          </p:spPr>
          <p:txBody>
            <a:bodyPr wrap="square">
              <a:spAutoFit/>
            </a:bodyPr>
            <a:lstStyle/>
            <a:p>
              <a:pPr algn="ctr" defTabSz="914400" eaLnBrk="0" fontAlgn="base" hangingPunct="0">
                <a:spcBef>
                  <a:spcPct val="0"/>
                </a:spcBef>
                <a:spcAft>
                  <a:spcPct val="0"/>
                </a:spcAft>
              </a:pPr>
              <a:r>
                <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rPr>
                <a:t>知识目标</a:t>
              </a:r>
              <a:endPar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endParaRPr>
            </a:p>
          </p:txBody>
        </p:sp>
      </p:grpSp>
      <p:grpSp>
        <p:nvGrpSpPr>
          <p:cNvPr id="20" name="组合 19"/>
          <p:cNvGrpSpPr/>
          <p:nvPr/>
        </p:nvGrpSpPr>
        <p:grpSpPr>
          <a:xfrm>
            <a:off x="5302250" y="1588770"/>
            <a:ext cx="1652905" cy="2499995"/>
            <a:chOff x="8299" y="2452"/>
            <a:chExt cx="2603" cy="3937"/>
          </a:xfrm>
          <a:solidFill>
            <a:srgbClr val="2E75B6"/>
          </a:solidFill>
        </p:grpSpPr>
        <p:sp>
          <p:nvSpPr>
            <p:cNvPr id="29" name="Freeform 8"/>
            <p:cNvSpPr>
              <a:spLocks noEditPoints="1"/>
            </p:cNvSpPr>
            <p:nvPr/>
          </p:nvSpPr>
          <p:spPr bwMode="auto">
            <a:xfrm>
              <a:off x="8299" y="3406"/>
              <a:ext cx="2603" cy="2983"/>
            </a:xfrm>
            <a:custGeom>
              <a:avLst/>
              <a:gdLst>
                <a:gd name="T0" fmla="*/ 572 w 696"/>
                <a:gd name="T1" fmla="*/ 225 h 797"/>
                <a:gd name="T2" fmla="*/ 572 w 696"/>
                <a:gd name="T3" fmla="*/ 673 h 797"/>
                <a:gd name="T4" fmla="*/ 123 w 696"/>
                <a:gd name="T5" fmla="*/ 673 h 797"/>
                <a:gd name="T6" fmla="*/ 123 w 696"/>
                <a:gd name="T7" fmla="*/ 225 h 797"/>
                <a:gd name="T8" fmla="*/ 348 w 696"/>
                <a:gd name="T9" fmla="*/ 0 h 797"/>
                <a:gd name="T10" fmla="*/ 572 w 696"/>
                <a:gd name="T11" fmla="*/ 225 h 797"/>
                <a:gd name="T12" fmla="*/ 334 w 696"/>
                <a:gd name="T13" fmla="*/ 101 h 797"/>
                <a:gd name="T14" fmla="*/ 368 w 696"/>
                <a:gd name="T15" fmla="*/ 101 h 797"/>
                <a:gd name="T16" fmla="*/ 368 w 696"/>
                <a:gd name="T17" fmla="*/ 68 h 797"/>
                <a:gd name="T18" fmla="*/ 334 w 696"/>
                <a:gd name="T19" fmla="*/ 68 h 797"/>
                <a:gd name="T20" fmla="*/ 334 w 696"/>
                <a:gd name="T21" fmla="*/ 101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797">
                  <a:moveTo>
                    <a:pt x="572" y="225"/>
                  </a:moveTo>
                  <a:cubicBezTo>
                    <a:pt x="696" y="348"/>
                    <a:pt x="696" y="549"/>
                    <a:pt x="572" y="673"/>
                  </a:cubicBezTo>
                  <a:cubicBezTo>
                    <a:pt x="448" y="797"/>
                    <a:pt x="247" y="797"/>
                    <a:pt x="123" y="673"/>
                  </a:cubicBezTo>
                  <a:cubicBezTo>
                    <a:pt x="0" y="549"/>
                    <a:pt x="0" y="348"/>
                    <a:pt x="123" y="225"/>
                  </a:cubicBezTo>
                  <a:cubicBezTo>
                    <a:pt x="348" y="0"/>
                    <a:pt x="348" y="0"/>
                    <a:pt x="348" y="0"/>
                  </a:cubicBezTo>
                  <a:lnTo>
                    <a:pt x="572" y="225"/>
                  </a:lnTo>
                  <a:close/>
                  <a:moveTo>
                    <a:pt x="334" y="101"/>
                  </a:moveTo>
                  <a:cubicBezTo>
                    <a:pt x="343" y="111"/>
                    <a:pt x="358" y="111"/>
                    <a:pt x="368" y="101"/>
                  </a:cubicBezTo>
                  <a:cubicBezTo>
                    <a:pt x="377" y="92"/>
                    <a:pt x="377" y="77"/>
                    <a:pt x="368" y="68"/>
                  </a:cubicBezTo>
                  <a:cubicBezTo>
                    <a:pt x="359" y="58"/>
                    <a:pt x="343" y="58"/>
                    <a:pt x="334" y="68"/>
                  </a:cubicBezTo>
                  <a:cubicBezTo>
                    <a:pt x="325" y="77"/>
                    <a:pt x="325" y="92"/>
                    <a:pt x="334" y="101"/>
                  </a:cubicBezTo>
                  <a:close/>
                </a:path>
              </a:pathLst>
            </a:custGeom>
            <a:grp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800" dirty="0">
                <a:solidFill>
                  <a:schemeClr val="tx1"/>
                </a:solidFill>
                <a:latin typeface="黑体" panose="02010609060101010101" charset="-122"/>
                <a:ea typeface="黑体" panose="02010609060101010101" charset="-122"/>
                <a:cs typeface="+mn-ea"/>
                <a:sym typeface="+mn-lt"/>
              </a:endParaRPr>
            </a:p>
          </p:txBody>
        </p:sp>
        <p:sp>
          <p:nvSpPr>
            <p:cNvPr id="30" name="Freeform 12"/>
            <p:cNvSpPr/>
            <p:nvPr/>
          </p:nvSpPr>
          <p:spPr bwMode="auto">
            <a:xfrm>
              <a:off x="9233" y="2452"/>
              <a:ext cx="707" cy="1317"/>
            </a:xfrm>
            <a:custGeom>
              <a:avLst/>
              <a:gdLst>
                <a:gd name="T0" fmla="*/ 108 w 189"/>
                <a:gd name="T1" fmla="*/ 335 h 351"/>
                <a:gd name="T2" fmla="*/ 180 w 189"/>
                <a:gd name="T3" fmla="*/ 161 h 351"/>
                <a:gd name="T4" fmla="*/ 129 w 189"/>
                <a:gd name="T5" fmla="*/ 19 h 351"/>
                <a:gd name="T6" fmla="*/ 11 w 189"/>
                <a:gd name="T7" fmla="*/ 90 h 351"/>
                <a:gd name="T8" fmla="*/ 56 w 189"/>
                <a:gd name="T9" fmla="*/ 269 h 351"/>
                <a:gd name="T10" fmla="*/ 80 w 189"/>
                <a:gd name="T11" fmla="*/ 250 h 351"/>
                <a:gd name="T12" fmla="*/ 35 w 189"/>
                <a:gd name="T13" fmla="*/ 119 h 351"/>
                <a:gd name="T14" fmla="*/ 52 w 189"/>
                <a:gd name="T15" fmla="*/ 54 h 351"/>
                <a:gd name="T16" fmla="*/ 124 w 189"/>
                <a:gd name="T17" fmla="*/ 50 h 351"/>
                <a:gd name="T18" fmla="*/ 151 w 189"/>
                <a:gd name="T19" fmla="*/ 184 h 351"/>
                <a:gd name="T20" fmla="*/ 91 w 189"/>
                <a:gd name="T21" fmla="*/ 321 h 351"/>
                <a:gd name="T22" fmla="*/ 108 w 189"/>
                <a:gd name="T23" fmla="*/ 335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9" h="351">
                  <a:moveTo>
                    <a:pt x="108" y="335"/>
                  </a:moveTo>
                  <a:cubicBezTo>
                    <a:pt x="147" y="286"/>
                    <a:pt x="169" y="222"/>
                    <a:pt x="180" y="161"/>
                  </a:cubicBezTo>
                  <a:cubicBezTo>
                    <a:pt x="189" y="110"/>
                    <a:pt x="187" y="40"/>
                    <a:pt x="129" y="19"/>
                  </a:cubicBezTo>
                  <a:cubicBezTo>
                    <a:pt x="75" y="0"/>
                    <a:pt x="21" y="35"/>
                    <a:pt x="11" y="90"/>
                  </a:cubicBezTo>
                  <a:cubicBezTo>
                    <a:pt x="0" y="150"/>
                    <a:pt x="22" y="220"/>
                    <a:pt x="56" y="269"/>
                  </a:cubicBezTo>
                  <a:cubicBezTo>
                    <a:pt x="66" y="283"/>
                    <a:pt x="90" y="266"/>
                    <a:pt x="80" y="250"/>
                  </a:cubicBezTo>
                  <a:cubicBezTo>
                    <a:pt x="56" y="210"/>
                    <a:pt x="38" y="165"/>
                    <a:pt x="35" y="119"/>
                  </a:cubicBezTo>
                  <a:cubicBezTo>
                    <a:pt x="33" y="97"/>
                    <a:pt x="35" y="69"/>
                    <a:pt x="52" y="54"/>
                  </a:cubicBezTo>
                  <a:cubicBezTo>
                    <a:pt x="70" y="37"/>
                    <a:pt x="103" y="41"/>
                    <a:pt x="124" y="50"/>
                  </a:cubicBezTo>
                  <a:cubicBezTo>
                    <a:pt x="170" y="71"/>
                    <a:pt x="159" y="146"/>
                    <a:pt x="151" y="184"/>
                  </a:cubicBezTo>
                  <a:cubicBezTo>
                    <a:pt x="140" y="232"/>
                    <a:pt x="122" y="283"/>
                    <a:pt x="91" y="321"/>
                  </a:cubicBezTo>
                  <a:cubicBezTo>
                    <a:pt x="79" y="336"/>
                    <a:pt x="96" y="351"/>
                    <a:pt x="108" y="3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9" name="矩形 8"/>
            <p:cNvSpPr/>
            <p:nvPr/>
          </p:nvSpPr>
          <p:spPr>
            <a:xfrm>
              <a:off x="8528" y="4623"/>
              <a:ext cx="2082" cy="580"/>
            </a:xfrm>
            <a:prstGeom prst="rect">
              <a:avLst/>
            </a:prstGeom>
            <a:grpFill/>
          </p:spPr>
          <p:txBody>
            <a:bodyPr wrap="square">
              <a:spAutoFit/>
            </a:bodyPr>
            <a:lstStyle/>
            <a:p>
              <a:pPr algn="ctr" defTabSz="914400" eaLnBrk="0" fontAlgn="base" hangingPunct="0">
                <a:spcBef>
                  <a:spcPct val="0"/>
                </a:spcBef>
                <a:spcAft>
                  <a:spcPct val="0"/>
                </a:spcAft>
              </a:pPr>
              <a:r>
                <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rPr>
                <a:t>能力目标</a:t>
              </a:r>
              <a:endPar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endParaRPr>
            </a:p>
          </p:txBody>
        </p:sp>
      </p:grpSp>
      <p:grpSp>
        <p:nvGrpSpPr>
          <p:cNvPr id="21" name="组合 20"/>
          <p:cNvGrpSpPr/>
          <p:nvPr/>
        </p:nvGrpSpPr>
        <p:grpSpPr>
          <a:xfrm>
            <a:off x="8250555" y="1443990"/>
            <a:ext cx="1652905" cy="2454910"/>
            <a:chOff x="12942" y="2224"/>
            <a:chExt cx="2603" cy="3866"/>
          </a:xfrm>
          <a:solidFill>
            <a:schemeClr val="accent2">
              <a:lumMod val="60000"/>
              <a:lumOff val="40000"/>
            </a:schemeClr>
          </a:solidFill>
        </p:grpSpPr>
        <p:sp>
          <p:nvSpPr>
            <p:cNvPr id="3" name="Freeform 7"/>
            <p:cNvSpPr>
              <a:spLocks noEditPoints="1"/>
            </p:cNvSpPr>
            <p:nvPr/>
          </p:nvSpPr>
          <p:spPr bwMode="auto">
            <a:xfrm>
              <a:off x="12942" y="3110"/>
              <a:ext cx="2603" cy="2980"/>
            </a:xfrm>
            <a:custGeom>
              <a:avLst/>
              <a:gdLst>
                <a:gd name="T0" fmla="*/ 123 w 696"/>
                <a:gd name="T1" fmla="*/ 224 h 796"/>
                <a:gd name="T2" fmla="*/ 123 w 696"/>
                <a:gd name="T3" fmla="*/ 673 h 796"/>
                <a:gd name="T4" fmla="*/ 572 w 696"/>
                <a:gd name="T5" fmla="*/ 673 h 796"/>
                <a:gd name="T6" fmla="*/ 572 w 696"/>
                <a:gd name="T7" fmla="*/ 224 h 796"/>
                <a:gd name="T8" fmla="*/ 348 w 696"/>
                <a:gd name="T9" fmla="*/ 0 h 796"/>
                <a:gd name="T10" fmla="*/ 123 w 696"/>
                <a:gd name="T11" fmla="*/ 224 h 796"/>
                <a:gd name="T12" fmla="*/ 361 w 696"/>
                <a:gd name="T13" fmla="*/ 101 h 796"/>
                <a:gd name="T14" fmla="*/ 328 w 696"/>
                <a:gd name="T15" fmla="*/ 101 h 796"/>
                <a:gd name="T16" fmla="*/ 328 w 696"/>
                <a:gd name="T17" fmla="*/ 67 h 796"/>
                <a:gd name="T18" fmla="*/ 361 w 696"/>
                <a:gd name="T19" fmla="*/ 67 h 796"/>
                <a:gd name="T20" fmla="*/ 361 w 696"/>
                <a:gd name="T21" fmla="*/ 101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796">
                  <a:moveTo>
                    <a:pt x="123" y="224"/>
                  </a:moveTo>
                  <a:cubicBezTo>
                    <a:pt x="0" y="348"/>
                    <a:pt x="0" y="549"/>
                    <a:pt x="123" y="673"/>
                  </a:cubicBezTo>
                  <a:cubicBezTo>
                    <a:pt x="247" y="796"/>
                    <a:pt x="448" y="796"/>
                    <a:pt x="572" y="673"/>
                  </a:cubicBezTo>
                  <a:cubicBezTo>
                    <a:pt x="696" y="549"/>
                    <a:pt x="696" y="348"/>
                    <a:pt x="572" y="224"/>
                  </a:cubicBezTo>
                  <a:cubicBezTo>
                    <a:pt x="348" y="0"/>
                    <a:pt x="348" y="0"/>
                    <a:pt x="348" y="0"/>
                  </a:cubicBezTo>
                  <a:lnTo>
                    <a:pt x="123" y="224"/>
                  </a:lnTo>
                  <a:close/>
                  <a:moveTo>
                    <a:pt x="361" y="101"/>
                  </a:moveTo>
                  <a:cubicBezTo>
                    <a:pt x="352" y="110"/>
                    <a:pt x="337" y="110"/>
                    <a:pt x="328" y="101"/>
                  </a:cubicBezTo>
                  <a:cubicBezTo>
                    <a:pt x="318" y="92"/>
                    <a:pt x="318" y="76"/>
                    <a:pt x="328" y="67"/>
                  </a:cubicBezTo>
                  <a:cubicBezTo>
                    <a:pt x="337" y="58"/>
                    <a:pt x="352" y="58"/>
                    <a:pt x="361" y="67"/>
                  </a:cubicBezTo>
                  <a:cubicBezTo>
                    <a:pt x="371" y="76"/>
                    <a:pt x="371" y="92"/>
                    <a:pt x="361" y="101"/>
                  </a:cubicBezTo>
                  <a:close/>
                </a:path>
              </a:pathLst>
            </a:custGeom>
            <a:grp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4" name="Freeform 10"/>
            <p:cNvSpPr/>
            <p:nvPr/>
          </p:nvSpPr>
          <p:spPr bwMode="auto">
            <a:xfrm>
              <a:off x="13892" y="2224"/>
              <a:ext cx="703" cy="1313"/>
            </a:xfrm>
            <a:custGeom>
              <a:avLst/>
              <a:gdLst>
                <a:gd name="T0" fmla="*/ 107 w 188"/>
                <a:gd name="T1" fmla="*/ 336 h 351"/>
                <a:gd name="T2" fmla="*/ 179 w 188"/>
                <a:gd name="T3" fmla="*/ 161 h 351"/>
                <a:gd name="T4" fmla="*/ 129 w 188"/>
                <a:gd name="T5" fmla="*/ 20 h 351"/>
                <a:gd name="T6" fmla="*/ 10 w 188"/>
                <a:gd name="T7" fmla="*/ 91 h 351"/>
                <a:gd name="T8" fmla="*/ 61 w 188"/>
                <a:gd name="T9" fmla="*/ 279 h 351"/>
                <a:gd name="T10" fmla="*/ 85 w 188"/>
                <a:gd name="T11" fmla="*/ 260 h 351"/>
                <a:gd name="T12" fmla="*/ 34 w 188"/>
                <a:gd name="T13" fmla="*/ 120 h 351"/>
                <a:gd name="T14" fmla="*/ 51 w 188"/>
                <a:gd name="T15" fmla="*/ 54 h 351"/>
                <a:gd name="T16" fmla="*/ 123 w 188"/>
                <a:gd name="T17" fmla="*/ 51 h 351"/>
                <a:gd name="T18" fmla="*/ 150 w 188"/>
                <a:gd name="T19" fmla="*/ 185 h 351"/>
                <a:gd name="T20" fmla="*/ 90 w 188"/>
                <a:gd name="T21" fmla="*/ 322 h 351"/>
                <a:gd name="T22" fmla="*/ 107 w 188"/>
                <a:gd name="T23" fmla="*/ 336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8" h="351">
                  <a:moveTo>
                    <a:pt x="107" y="336"/>
                  </a:moveTo>
                  <a:cubicBezTo>
                    <a:pt x="146" y="287"/>
                    <a:pt x="168" y="223"/>
                    <a:pt x="179" y="161"/>
                  </a:cubicBezTo>
                  <a:cubicBezTo>
                    <a:pt x="188" y="110"/>
                    <a:pt x="186" y="41"/>
                    <a:pt x="129" y="20"/>
                  </a:cubicBezTo>
                  <a:cubicBezTo>
                    <a:pt x="74" y="0"/>
                    <a:pt x="20" y="36"/>
                    <a:pt x="10" y="91"/>
                  </a:cubicBezTo>
                  <a:cubicBezTo>
                    <a:pt x="0" y="151"/>
                    <a:pt x="26" y="230"/>
                    <a:pt x="61" y="279"/>
                  </a:cubicBezTo>
                  <a:cubicBezTo>
                    <a:pt x="70" y="292"/>
                    <a:pt x="93" y="271"/>
                    <a:pt x="85" y="260"/>
                  </a:cubicBezTo>
                  <a:cubicBezTo>
                    <a:pt x="58" y="222"/>
                    <a:pt x="38" y="166"/>
                    <a:pt x="34" y="120"/>
                  </a:cubicBezTo>
                  <a:cubicBezTo>
                    <a:pt x="32" y="98"/>
                    <a:pt x="34" y="70"/>
                    <a:pt x="51" y="54"/>
                  </a:cubicBezTo>
                  <a:cubicBezTo>
                    <a:pt x="70" y="37"/>
                    <a:pt x="103" y="41"/>
                    <a:pt x="123" y="51"/>
                  </a:cubicBezTo>
                  <a:cubicBezTo>
                    <a:pt x="169" y="71"/>
                    <a:pt x="158" y="146"/>
                    <a:pt x="150" y="185"/>
                  </a:cubicBezTo>
                  <a:cubicBezTo>
                    <a:pt x="140" y="232"/>
                    <a:pt x="121" y="283"/>
                    <a:pt x="90" y="322"/>
                  </a:cubicBezTo>
                  <a:cubicBezTo>
                    <a:pt x="78" y="337"/>
                    <a:pt x="95" y="351"/>
                    <a:pt x="107" y="3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10" name="矩形 9"/>
            <p:cNvSpPr/>
            <p:nvPr/>
          </p:nvSpPr>
          <p:spPr>
            <a:xfrm>
              <a:off x="13238" y="4471"/>
              <a:ext cx="2144" cy="580"/>
            </a:xfrm>
            <a:prstGeom prst="rect">
              <a:avLst/>
            </a:prstGeom>
            <a:grpFill/>
          </p:spPr>
          <p:txBody>
            <a:bodyPr wrap="square">
              <a:spAutoFit/>
            </a:bodyPr>
            <a:lstStyle/>
            <a:p>
              <a:pPr algn="ctr" defTabSz="914400" eaLnBrk="0" fontAlgn="base" hangingPunct="0">
                <a:spcBef>
                  <a:spcPct val="0"/>
                </a:spcBef>
                <a:spcAft>
                  <a:spcPct val="0"/>
                </a:spcAft>
              </a:pPr>
              <a:r>
                <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rPr>
                <a:t>素质目标</a:t>
              </a:r>
              <a:endPar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endParaRPr>
            </a:p>
          </p:txBody>
        </p:sp>
      </p:grpSp>
      <p:sp>
        <p:nvSpPr>
          <p:cNvPr id="23" name="Title 6"/>
          <p:cNvSpPr txBox="1"/>
          <p:nvPr>
            <p:custDataLst>
              <p:tags r:id="rId1"/>
            </p:custDataLst>
          </p:nvPr>
        </p:nvSpPr>
        <p:spPr>
          <a:xfrm>
            <a:off x="193942" y="58649"/>
            <a:ext cx="1883318" cy="534762"/>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lang="zh-CN" sz="30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学习</a:t>
            </a:r>
            <a:r>
              <a:rPr sz="30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目标</a:t>
            </a:r>
            <a:endParaRPr sz="30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1" name="文本框 22"/>
          <p:cNvSpPr txBox="1"/>
          <p:nvPr/>
        </p:nvSpPr>
        <p:spPr>
          <a:xfrm flipH="1">
            <a:off x="1692272" y="3977810"/>
            <a:ext cx="2325373" cy="562783"/>
          </a:xfrm>
          <a:prstGeom prst="rect">
            <a:avLst/>
          </a:prstGeom>
          <a:noFill/>
          <a:ln w="9525">
            <a:noFill/>
            <a:miter/>
          </a:ln>
          <a:effectLst>
            <a:outerShdw sx="999" sy="999" algn="ctr" rotWithShape="0">
              <a:srgbClr val="000000"/>
            </a:outerShdw>
          </a:effectLst>
        </p:spPr>
        <p:txBody>
          <a:bodyPr wrap="square" anchor="t">
            <a:spAutoFit/>
          </a:bodyPr>
          <a:lstStyle/>
          <a:p>
            <a:pPr>
              <a:lnSpc>
                <a:spcPct val="200000"/>
              </a:lnSpc>
              <a:defRPr/>
            </a:pPr>
            <a:r>
              <a:rPr lang="zh-CN" altLang="zh-CN" b="1" dirty="0">
                <a:solidFill>
                  <a:srgbClr val="00091A"/>
                </a:solidFill>
                <a:latin typeface="微软雅黑" panose="020B0503020204020204" charset="-122"/>
                <a:ea typeface="微软雅黑" panose="020B0503020204020204" charset="-122"/>
              </a:rPr>
              <a:t>掌握</a:t>
            </a:r>
            <a:r>
              <a:rPr lang="zh-CN" altLang="en-US" b="1" dirty="0">
                <a:solidFill>
                  <a:srgbClr val="00091A"/>
                </a:solidFill>
                <a:latin typeface="微软雅黑" panose="020B0503020204020204" charset="-122"/>
                <a:ea typeface="微软雅黑" panose="020B0503020204020204" charset="-122"/>
              </a:rPr>
              <a:t>康复内涵要素</a:t>
            </a:r>
            <a:endParaRPr lang="zh-CN" altLang="en-US" b="1" dirty="0">
              <a:solidFill>
                <a:srgbClr val="00091A"/>
              </a:solidFill>
              <a:latin typeface="微软雅黑" panose="020B0503020204020204" charset="-122"/>
              <a:ea typeface="微软雅黑" panose="020B0503020204020204" charset="-122"/>
            </a:endParaRPr>
          </a:p>
        </p:txBody>
      </p:sp>
      <p:sp>
        <p:nvSpPr>
          <p:cNvPr id="5" name="文本框 22"/>
          <p:cNvSpPr txBox="1"/>
          <p:nvPr/>
        </p:nvSpPr>
        <p:spPr>
          <a:xfrm flipH="1">
            <a:off x="4954270" y="4088765"/>
            <a:ext cx="2655570" cy="1058367"/>
          </a:xfrm>
          <a:prstGeom prst="rect">
            <a:avLst/>
          </a:prstGeom>
          <a:noFill/>
          <a:ln w="9525">
            <a:noFill/>
            <a:miter/>
          </a:ln>
          <a:effectLst>
            <a:outerShdw sx="999" sy="999" algn="ctr" rotWithShape="0">
              <a:srgbClr val="000000"/>
            </a:outerShdw>
          </a:effectLst>
        </p:spPr>
        <p:txBody>
          <a:bodyPr wrap="square" anchor="t">
            <a:spAutoFit/>
          </a:bodyPr>
          <a:lstStyle/>
          <a:p>
            <a:pPr algn="just" fontAlgn="auto">
              <a:lnSpc>
                <a:spcPct val="120000"/>
              </a:lnSpc>
              <a:spcBef>
                <a:spcPts val="0"/>
              </a:spcBef>
              <a:spcAft>
                <a:spcPts val="0"/>
              </a:spcAft>
            </a:pPr>
            <a:r>
              <a:rPr lang="zh-CN" altLang="en-US" b="1" dirty="0">
                <a:solidFill>
                  <a:srgbClr val="00091A"/>
                </a:solidFill>
                <a:latin typeface="微软雅黑" panose="020B0503020204020204" charset="-122"/>
                <a:ea typeface="微软雅黑" panose="020B0503020204020204" charset="-122"/>
              </a:rPr>
              <a:t>能够理解全面康复的含义；能够列举医学康复手段</a:t>
            </a:r>
            <a:endParaRPr lang="zh-CN" altLang="en-US" dirty="0"/>
          </a:p>
        </p:txBody>
      </p:sp>
      <p:sp>
        <p:nvSpPr>
          <p:cNvPr id="6" name="文本框 22"/>
          <p:cNvSpPr txBox="1"/>
          <p:nvPr/>
        </p:nvSpPr>
        <p:spPr>
          <a:xfrm flipH="1">
            <a:off x="8314690" y="4088765"/>
            <a:ext cx="2618105" cy="1393779"/>
          </a:xfrm>
          <a:prstGeom prst="rect">
            <a:avLst/>
          </a:prstGeom>
          <a:noFill/>
          <a:ln w="9525">
            <a:noFill/>
            <a:miter/>
          </a:ln>
          <a:effectLst>
            <a:outerShdw sx="999" sy="999" algn="ctr" rotWithShape="0">
              <a:srgbClr val="000000"/>
            </a:outerShdw>
          </a:effectLst>
        </p:spPr>
        <p:txBody>
          <a:bodyPr wrap="square" anchor="t">
            <a:spAutoFit/>
          </a:bodyPr>
          <a:lstStyle/>
          <a:p>
            <a:pPr algn="just" fontAlgn="auto">
              <a:lnSpc>
                <a:spcPct val="120000"/>
              </a:lnSpc>
              <a:spcBef>
                <a:spcPts val="0"/>
              </a:spcBef>
              <a:spcAft>
                <a:spcPts val="0"/>
              </a:spcAft>
            </a:pPr>
            <a:r>
              <a:rPr lang="zh-CN" altLang="en-US" b="1" dirty="0">
                <a:solidFill>
                  <a:srgbClr val="00091A"/>
                </a:solidFill>
                <a:latin typeface="微软雅黑" panose="020B0503020204020204" charset="-122"/>
                <a:ea typeface="微软雅黑" panose="020B0503020204020204" charset="-122"/>
              </a:rPr>
              <a:t>具备康复医学的整体观念；努力实现残疾人“人人享有康复服务”的目标。</a:t>
            </a:r>
            <a:endParaRPr lang="zh-CN" altLang="en-US" b="1" dirty="0">
              <a:solidFill>
                <a:srgbClr val="00091A"/>
              </a:solidFill>
              <a:latin typeface="微软雅黑" panose="020B0503020204020204" charset="-122"/>
              <a:ea typeface="微软雅黑" panose="020B0503020204020204" charset="-122"/>
            </a:endParaRPr>
          </a:p>
        </p:txBody>
      </p:sp>
      <p:cxnSp>
        <p:nvCxnSpPr>
          <p:cNvPr id="14" name="直接连接符 13"/>
          <p:cNvCxnSpPr/>
          <p:nvPr/>
        </p:nvCxnSpPr>
        <p:spPr>
          <a:xfrm flipV="1">
            <a:off x="4191635" y="4194810"/>
            <a:ext cx="9525" cy="2097405"/>
          </a:xfrm>
          <a:prstGeom prst="line">
            <a:avLst/>
          </a:prstGeom>
          <a:ln w="28575" cmpd="sng">
            <a:solidFill>
              <a:srgbClr val="ED796F"/>
            </a:solidFill>
            <a:prstDash val="solid"/>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7957820" y="4194810"/>
            <a:ext cx="9525" cy="2097405"/>
          </a:xfrm>
          <a:prstGeom prst="line">
            <a:avLst/>
          </a:prstGeom>
          <a:ln w="28575" cmpd="sng">
            <a:solidFill>
              <a:srgbClr val="ED796F"/>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par>
                                <p:cTn id="8" presetID="3" presetClass="entr" presetSubtype="10" fill="hold" grpId="0" nodeType="withEffect">
                                  <p:stCondLst>
                                    <p:cond delay="0"/>
                                  </p:stCondLst>
                                  <p:childTnLst>
                                    <p:set>
                                      <p:cBhvr>
                                        <p:cTn id="9" dur="1000" fill="hold">
                                          <p:stCondLst>
                                            <p:cond delay="0"/>
                                          </p:stCondLst>
                                        </p:cTn>
                                        <p:tgtEl>
                                          <p:spTgt spid="11"/>
                                        </p:tgtEl>
                                        <p:attrNameLst>
                                          <p:attrName>style.visibility</p:attrName>
                                        </p:attrNameLst>
                                      </p:cBhvr>
                                      <p:to>
                                        <p:strVal val="visible"/>
                                      </p:to>
                                    </p:set>
                                    <p:animEffect transition="in" filter="blinds(horizontal)">
                                      <p:cBhvr>
                                        <p:cTn id="10" dur="1000"/>
                                        <p:tgtEl>
                                          <p:spTgt spid="11"/>
                                        </p:tgtEl>
                                      </p:cBhvr>
                                    </p:animEffect>
                                  </p:childTnLst>
                                </p:cTn>
                              </p:par>
                            </p:childTnLst>
                          </p:cTn>
                        </p:par>
                        <p:par>
                          <p:cTn id="11" fill="hold">
                            <p:stCondLst>
                              <p:cond delay="500"/>
                            </p:stCondLst>
                            <p:childTnLst>
                              <p:par>
                                <p:cTn id="12" presetID="3" presetClass="entr" presetSubtype="10" fill="hold" nodeType="afterEffect">
                                  <p:stCondLst>
                                    <p:cond delay="0"/>
                                  </p:stCondLst>
                                  <p:childTnLst>
                                    <p:set>
                                      <p:cBhvr>
                                        <p:cTn id="13" dur="1000" fill="hold">
                                          <p:stCondLst>
                                            <p:cond delay="0"/>
                                          </p:stCondLst>
                                        </p:cTn>
                                        <p:tgtEl>
                                          <p:spTgt spid="19"/>
                                        </p:tgtEl>
                                        <p:attrNameLst>
                                          <p:attrName>style.visibility</p:attrName>
                                        </p:attrNameLst>
                                      </p:cBhvr>
                                      <p:to>
                                        <p:strVal val="visible"/>
                                      </p:to>
                                    </p:set>
                                    <p:animEffect transition="in" filter="blinds(horizontal)">
                                      <p:cBhvr>
                                        <p:cTn id="14" dur="1000"/>
                                        <p:tgtEl>
                                          <p:spTgt spid="19"/>
                                        </p:tgtEl>
                                      </p:cBhvr>
                                    </p:animEffect>
                                  </p:childTnLst>
                                </p:cTn>
                              </p:par>
                              <p:par>
                                <p:cTn id="15" presetID="3" presetClass="entr" presetSubtype="10" fill="hold" nodeType="withEffect">
                                  <p:stCondLst>
                                    <p:cond delay="0"/>
                                  </p:stCondLst>
                                  <p:childTnLst>
                                    <p:set>
                                      <p:cBhvr>
                                        <p:cTn id="16" dur="1000" fill="hold">
                                          <p:stCondLst>
                                            <p:cond delay="0"/>
                                          </p:stCondLst>
                                        </p:cTn>
                                        <p:tgtEl>
                                          <p:spTgt spid="11"/>
                                        </p:tgtEl>
                                        <p:attrNameLst>
                                          <p:attrName>style.visibility</p:attrName>
                                        </p:attrNameLst>
                                      </p:cBhvr>
                                      <p:to>
                                        <p:strVal val="visible"/>
                                      </p:to>
                                    </p:set>
                                    <p:animEffect transition="in" filter="blinds(horizontal)">
                                      <p:cBhvr>
                                        <p:cTn id="17" dur="1000"/>
                                        <p:tgtEl>
                                          <p:spTgt spid="11"/>
                                        </p:tgtEl>
                                      </p:cBhvr>
                                    </p:animEffect>
                                  </p:childTnLst>
                                </p:cTn>
                              </p:par>
                            </p:childTnLst>
                          </p:cTn>
                        </p:par>
                        <p:par>
                          <p:cTn id="18" fill="hold">
                            <p:stCondLst>
                              <p:cond delay="1500"/>
                            </p:stCondLst>
                            <p:childTnLst>
                              <p:par>
                                <p:cTn id="19" presetID="3" presetClass="entr" presetSubtype="10" fill="hold" nodeType="afterEffect">
                                  <p:stCondLst>
                                    <p:cond delay="0"/>
                                  </p:stCondLst>
                                  <p:childTnLst>
                                    <p:set>
                                      <p:cBhvr>
                                        <p:cTn id="20" dur="1000" fill="hold">
                                          <p:stCondLst>
                                            <p:cond delay="0"/>
                                          </p:stCondLst>
                                        </p:cTn>
                                        <p:tgtEl>
                                          <p:spTgt spid="20"/>
                                        </p:tgtEl>
                                        <p:attrNameLst>
                                          <p:attrName>style.visibility</p:attrName>
                                        </p:attrNameLst>
                                      </p:cBhvr>
                                      <p:to>
                                        <p:strVal val="visible"/>
                                      </p:to>
                                    </p:set>
                                    <p:animEffect transition="in" filter="blinds(horizontal)">
                                      <p:cBhvr>
                                        <p:cTn id="21" dur="1000"/>
                                        <p:tgtEl>
                                          <p:spTgt spid="20"/>
                                        </p:tgtEl>
                                      </p:cBhvr>
                                    </p:animEffect>
                                  </p:childTnLst>
                                </p:cTn>
                              </p:par>
                              <p:par>
                                <p:cTn id="22" presetID="3" presetClass="entr" presetSubtype="10" fill="hold" grpId="0" nodeType="withEffect">
                                  <p:stCondLst>
                                    <p:cond delay="0"/>
                                  </p:stCondLst>
                                  <p:childTnLst>
                                    <p:set>
                                      <p:cBhvr>
                                        <p:cTn id="23" dur="1000" fill="hold">
                                          <p:stCondLst>
                                            <p:cond delay="0"/>
                                          </p:stCondLst>
                                        </p:cTn>
                                        <p:tgtEl>
                                          <p:spTgt spid="5"/>
                                        </p:tgtEl>
                                        <p:attrNameLst>
                                          <p:attrName>style.visibility</p:attrName>
                                        </p:attrNameLst>
                                      </p:cBhvr>
                                      <p:to>
                                        <p:strVal val="visible"/>
                                      </p:to>
                                    </p:set>
                                    <p:animEffect transition="in" filter="blinds(horizontal)">
                                      <p:cBhvr>
                                        <p:cTn id="24" dur="1000"/>
                                        <p:tgtEl>
                                          <p:spTgt spid="5"/>
                                        </p:tgtEl>
                                      </p:cBhvr>
                                    </p:animEffect>
                                  </p:childTnLst>
                                </p:cTn>
                              </p:par>
                            </p:childTnLst>
                          </p:cTn>
                        </p:par>
                        <p:par>
                          <p:cTn id="25" fill="hold">
                            <p:stCondLst>
                              <p:cond delay="2500"/>
                            </p:stCondLst>
                            <p:childTnLst>
                              <p:par>
                                <p:cTn id="26" presetID="3" presetClass="entr" presetSubtype="10" fill="hold" nodeType="afterEffect">
                                  <p:stCondLst>
                                    <p:cond delay="0"/>
                                  </p:stCondLst>
                                  <p:childTnLst>
                                    <p:set>
                                      <p:cBhvr>
                                        <p:cTn id="27" dur="1000" fill="hold">
                                          <p:stCondLst>
                                            <p:cond delay="0"/>
                                          </p:stCondLst>
                                        </p:cTn>
                                        <p:tgtEl>
                                          <p:spTgt spid="21"/>
                                        </p:tgtEl>
                                        <p:attrNameLst>
                                          <p:attrName>style.visibility</p:attrName>
                                        </p:attrNameLst>
                                      </p:cBhvr>
                                      <p:to>
                                        <p:strVal val="visible"/>
                                      </p:to>
                                    </p:set>
                                    <p:animEffect transition="in" filter="blinds(horizontal)">
                                      <p:cBhvr>
                                        <p:cTn id="28" dur="1000"/>
                                        <p:tgtEl>
                                          <p:spTgt spid="21"/>
                                        </p:tgtEl>
                                      </p:cBhvr>
                                    </p:animEffect>
                                  </p:childTnLst>
                                </p:cTn>
                              </p:par>
                              <p:par>
                                <p:cTn id="29" presetID="3" presetClass="entr" presetSubtype="10" fill="hold" grpId="0" nodeType="withEffect">
                                  <p:stCondLst>
                                    <p:cond delay="0"/>
                                  </p:stCondLst>
                                  <p:childTnLst>
                                    <p:set>
                                      <p:cBhvr>
                                        <p:cTn id="30" dur="1000" fill="hold">
                                          <p:stCondLst>
                                            <p:cond delay="0"/>
                                          </p:stCondLst>
                                        </p:cTn>
                                        <p:tgtEl>
                                          <p:spTgt spid="6"/>
                                        </p:tgtEl>
                                        <p:attrNameLst>
                                          <p:attrName>style.visibility</p:attrName>
                                        </p:attrNameLst>
                                      </p:cBhvr>
                                      <p:to>
                                        <p:strVal val="visible"/>
                                      </p:to>
                                    </p:set>
                                    <p:animEffect transition="in" filter="blinds(horizontal)">
                                      <p:cBhvr>
                                        <p:cTn id="31" dur="1000"/>
                                        <p:tgtEl>
                                          <p:spTgt spid="6"/>
                                        </p:tgtEl>
                                      </p:cBhvr>
                                    </p:animEffect>
                                  </p:childTnLst>
                                </p:cTn>
                              </p:par>
                              <p:par>
                                <p:cTn id="32" presetID="18" presetClass="entr" presetSubtype="12"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strips(downLeft)">
                                      <p:cBhvr>
                                        <p:cTn id="34" dur="500"/>
                                        <p:tgtEl>
                                          <p:spTgt spid="14"/>
                                        </p:tgtEl>
                                      </p:cBhvr>
                                    </p:animEffect>
                                  </p:childTnLst>
                                </p:cTn>
                              </p:par>
                              <p:par>
                                <p:cTn id="35" presetID="18" presetClass="entr" presetSubtype="12" fill="hold"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strips(downLeft)">
                                      <p:cBhvr>
                                        <p:cTn id="3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11" grpId="0" bldLvl="0"/>
      <p:bldP spid="5" grpId="0" bldLvl="0" animBg="1"/>
      <p:bldP spid="6" grpId="0" bldLvl="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3" y="130325"/>
            <a:ext cx="6072115" cy="954107"/>
          </a:xfrm>
          <a:prstGeom prst="rect">
            <a:avLst/>
          </a:prstGeom>
          <a:noFill/>
          <a:ln w="9525">
            <a:noFill/>
            <a:miter lim="800000"/>
          </a:ln>
        </p:spPr>
        <p:txBody>
          <a:bodyPr wrap="square">
            <a:spAutoFit/>
          </a:bodyPr>
          <a:lstStyle/>
          <a:p>
            <a:r>
              <a:rPr lang="zh-CN" altLang="en-US" sz="2800" b="1" dirty="0">
                <a:solidFill>
                  <a:srgbClr val="7F7F7F"/>
                </a:solidFill>
                <a:latin typeface="微软雅黑" panose="020B0503020204020204" charset="-122"/>
                <a:ea typeface="微软雅黑" panose="020B0503020204020204" charset="-122"/>
              </a:rPr>
              <a:t>三、康复医学与人类疾病</a:t>
            </a:r>
            <a:endParaRPr lang="en-US" altLang="zh-CN" sz="2800" b="1" dirty="0">
              <a:solidFill>
                <a:srgbClr val="7F7F7F"/>
              </a:solidFill>
              <a:latin typeface="微软雅黑" panose="020B0503020204020204" charset="-122"/>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7" name="文本框 19"/>
          <p:cNvSpPr txBox="1">
            <a:spLocks noChangeArrowheads="1"/>
          </p:cNvSpPr>
          <p:nvPr/>
        </p:nvSpPr>
        <p:spPr bwMode="auto">
          <a:xfrm>
            <a:off x="782857" y="3660895"/>
            <a:ext cx="10387012" cy="719556"/>
          </a:xfrm>
          <a:prstGeom prst="rect">
            <a:avLst/>
          </a:prstGeom>
          <a:noFill/>
          <a:ln w="9525">
            <a:noFill/>
            <a:miter lim="800000"/>
          </a:ln>
        </p:spPr>
        <p:txBody>
          <a:bodyPr wrap="square">
            <a:spAutoFit/>
          </a:bodyPr>
          <a:lstStyle/>
          <a:p>
            <a:pPr indent="355600" eaLnBrk="1" latinLnBrk="1" hangingPunct="1">
              <a:lnSpc>
                <a:spcPct val="200000"/>
              </a:lnSpc>
              <a:buFont typeface="Arial" panose="020B0604020202020204" pitchFamily="34" charset="0"/>
              <a:buNone/>
            </a:pPr>
            <a:r>
              <a:rPr lang="en-US" altLang="zh-CN" sz="2400" b="1" dirty="0">
                <a:solidFill>
                  <a:srgbClr val="2394CD"/>
                </a:solidFill>
                <a:latin typeface="微软雅黑" panose="020B0503020204020204" charset="-122"/>
                <a:ea typeface="微软雅黑" panose="020B0503020204020204" charset="-122"/>
              </a:rPr>
              <a:t>  </a:t>
            </a:r>
            <a:endParaRPr lang="zh-CN" altLang="en-US" sz="2400" dirty="0">
              <a:solidFill>
                <a:srgbClr val="00091A"/>
              </a:solidFill>
              <a:latin typeface="微软雅黑" panose="020B0503020204020204" charset="-122"/>
              <a:ea typeface="微软雅黑" panose="020B0503020204020204" charset="-122"/>
            </a:endParaRPr>
          </a:p>
        </p:txBody>
      </p:sp>
      <p:sp>
        <p:nvSpPr>
          <p:cNvPr id="2" name="矩形 1"/>
          <p:cNvSpPr/>
          <p:nvPr/>
        </p:nvSpPr>
        <p:spPr>
          <a:xfrm>
            <a:off x="782857" y="1804681"/>
            <a:ext cx="10217150" cy="3476625"/>
          </a:xfrm>
          <a:prstGeom prst="rect">
            <a:avLst/>
          </a:prstGeom>
        </p:spPr>
        <p:txBody>
          <a:bodyPr wrap="square">
            <a:spAutoFit/>
          </a:bodyPr>
          <a:lstStyle/>
          <a:p>
            <a:endParaRPr lang="en-US" altLang="zh-CN" sz="2000" b="1" dirty="0">
              <a:solidFill>
                <a:srgbClr val="7F7F7F"/>
              </a:solidFill>
              <a:latin typeface="微软雅黑" panose="020B0503020204020204" charset="-122"/>
              <a:ea typeface="微软雅黑" panose="020B0503020204020204" charset="-122"/>
            </a:endParaRPr>
          </a:p>
          <a:p>
            <a:r>
              <a:rPr lang="zh-CN" altLang="en-US" sz="2000" dirty="0">
                <a:solidFill>
                  <a:srgbClr val="7F7F7F"/>
                </a:solidFill>
                <a:latin typeface="微软雅黑" panose="020B0503020204020204" charset="-122"/>
                <a:ea typeface="微软雅黑" panose="020B0503020204020204" charset="-122"/>
              </a:rPr>
              <a:t>（一）疾病概述</a:t>
            </a:r>
            <a:endParaRPr lang="zh-CN" altLang="en-US"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r>
              <a:rPr lang="en-US" altLang="zh-CN" sz="2000" dirty="0">
                <a:solidFill>
                  <a:srgbClr val="7F7F7F"/>
                </a:solidFill>
                <a:latin typeface="微软雅黑" panose="020B0503020204020204" charset="-122"/>
                <a:ea typeface="微软雅黑" panose="020B0503020204020204" charset="-122"/>
              </a:rPr>
              <a:t>2.</a:t>
            </a:r>
            <a:r>
              <a:rPr lang="zh-CN" altLang="en-US" sz="2000" dirty="0">
                <a:solidFill>
                  <a:srgbClr val="7F7F7F"/>
                </a:solidFill>
                <a:latin typeface="微软雅黑" panose="020B0503020204020204" charset="-122"/>
                <a:ea typeface="微软雅黑" panose="020B0503020204020204" charset="-122"/>
              </a:rPr>
              <a:t>疾病的种类</a:t>
            </a:r>
            <a:endParaRPr lang="zh-CN" altLang="en-US"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r>
              <a:rPr lang="zh-CN" altLang="en-US" sz="2000" dirty="0">
                <a:solidFill>
                  <a:srgbClr val="7F7F7F"/>
                </a:solidFill>
                <a:latin typeface="微软雅黑" panose="020B0503020204020204" charset="-122"/>
                <a:ea typeface="微软雅黑" panose="020B0503020204020204" charset="-122"/>
              </a:rPr>
              <a:t>（</a:t>
            </a:r>
            <a:r>
              <a:rPr lang="en-US" altLang="zh-CN" sz="2000" dirty="0">
                <a:solidFill>
                  <a:srgbClr val="7F7F7F"/>
                </a:solidFill>
                <a:latin typeface="微软雅黑" panose="020B0503020204020204" charset="-122"/>
                <a:ea typeface="微软雅黑" panose="020B0503020204020204" charset="-122"/>
              </a:rPr>
              <a:t>1</a:t>
            </a:r>
            <a:r>
              <a:rPr lang="zh-CN" altLang="en-US" sz="2000" dirty="0">
                <a:solidFill>
                  <a:srgbClr val="7F7F7F"/>
                </a:solidFill>
                <a:latin typeface="微软雅黑" panose="020B0503020204020204" charset="-122"/>
                <a:ea typeface="微软雅黑" panose="020B0503020204020204" charset="-122"/>
              </a:rPr>
              <a:t>）传染性疾病</a:t>
            </a:r>
            <a:endParaRPr lang="en-US" altLang="zh-CN"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r>
              <a:rPr lang="zh-CN" altLang="en-US" sz="2000" dirty="0">
                <a:solidFill>
                  <a:srgbClr val="7F7F7F"/>
                </a:solidFill>
                <a:latin typeface="微软雅黑" panose="020B0503020204020204" charset="-122"/>
                <a:ea typeface="微软雅黑" panose="020B0503020204020204" charset="-122"/>
              </a:rPr>
              <a:t>（</a:t>
            </a:r>
            <a:r>
              <a:rPr lang="en-US" altLang="zh-CN" sz="2000" dirty="0">
                <a:solidFill>
                  <a:srgbClr val="7F7F7F"/>
                </a:solidFill>
                <a:latin typeface="微软雅黑" panose="020B0503020204020204" charset="-122"/>
                <a:ea typeface="微软雅黑" panose="020B0503020204020204" charset="-122"/>
              </a:rPr>
              <a:t>2</a:t>
            </a:r>
            <a:r>
              <a:rPr lang="zh-CN" altLang="en-US" sz="2000" dirty="0">
                <a:solidFill>
                  <a:srgbClr val="7F7F7F"/>
                </a:solidFill>
                <a:latin typeface="微软雅黑" panose="020B0503020204020204" charset="-122"/>
                <a:ea typeface="微软雅黑" panose="020B0503020204020204" charset="-122"/>
              </a:rPr>
              <a:t>）非传染性疾病</a:t>
            </a:r>
            <a:endParaRPr lang="en-US" altLang="zh-CN"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r>
              <a:rPr lang="zh-CN" altLang="en-US" sz="2000" dirty="0">
                <a:solidFill>
                  <a:srgbClr val="7F7F7F"/>
                </a:solidFill>
                <a:latin typeface="微软雅黑" panose="020B0503020204020204" charset="-122"/>
                <a:ea typeface="微软雅黑" panose="020B0503020204020204" charset="-122"/>
              </a:rPr>
              <a:t>包括遗传性疾病、物理和化学损伤所致疾病、免疫源性疾病、异常的细胞生长所致疾病、代谢病和内分泌疾病、营养性疾病、老年性疾病、心因性疾病等。</a:t>
            </a:r>
            <a:endParaRPr lang="en-US" altLang="zh-CN" sz="2000" dirty="0">
              <a:solidFill>
                <a:srgbClr val="7F7F7F"/>
              </a:solidFill>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3" y="130325"/>
            <a:ext cx="6072115" cy="954107"/>
          </a:xfrm>
          <a:prstGeom prst="rect">
            <a:avLst/>
          </a:prstGeom>
          <a:noFill/>
          <a:ln w="9525">
            <a:noFill/>
            <a:miter lim="800000"/>
          </a:ln>
        </p:spPr>
        <p:txBody>
          <a:bodyPr wrap="square">
            <a:spAutoFit/>
          </a:bodyPr>
          <a:lstStyle/>
          <a:p>
            <a:r>
              <a:rPr lang="zh-CN" altLang="en-US" sz="2800" b="1" dirty="0">
                <a:solidFill>
                  <a:srgbClr val="7F7F7F"/>
                </a:solidFill>
                <a:latin typeface="微软雅黑" panose="020B0503020204020204" charset="-122"/>
                <a:ea typeface="微软雅黑" panose="020B0503020204020204" charset="-122"/>
              </a:rPr>
              <a:t>三、康复医学与人类疾病</a:t>
            </a:r>
            <a:endParaRPr lang="en-US" altLang="zh-CN" sz="2800" b="1" dirty="0">
              <a:solidFill>
                <a:srgbClr val="7F7F7F"/>
              </a:solidFill>
              <a:latin typeface="微软雅黑" panose="020B0503020204020204" charset="-122"/>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7" name="文本框 19"/>
          <p:cNvSpPr txBox="1">
            <a:spLocks noChangeArrowheads="1"/>
          </p:cNvSpPr>
          <p:nvPr/>
        </p:nvSpPr>
        <p:spPr bwMode="auto">
          <a:xfrm>
            <a:off x="782857" y="3660895"/>
            <a:ext cx="10387012" cy="719556"/>
          </a:xfrm>
          <a:prstGeom prst="rect">
            <a:avLst/>
          </a:prstGeom>
          <a:noFill/>
          <a:ln w="9525">
            <a:noFill/>
            <a:miter lim="800000"/>
          </a:ln>
        </p:spPr>
        <p:txBody>
          <a:bodyPr wrap="square">
            <a:spAutoFit/>
          </a:bodyPr>
          <a:lstStyle/>
          <a:p>
            <a:pPr indent="355600" eaLnBrk="1" latinLnBrk="1" hangingPunct="1">
              <a:lnSpc>
                <a:spcPct val="200000"/>
              </a:lnSpc>
              <a:buFont typeface="Arial" panose="020B0604020202020204" pitchFamily="34" charset="0"/>
              <a:buNone/>
            </a:pPr>
            <a:r>
              <a:rPr lang="en-US" altLang="zh-CN" sz="2400" b="1" dirty="0">
                <a:solidFill>
                  <a:srgbClr val="2394CD"/>
                </a:solidFill>
                <a:latin typeface="微软雅黑" panose="020B0503020204020204" charset="-122"/>
                <a:ea typeface="微软雅黑" panose="020B0503020204020204" charset="-122"/>
              </a:rPr>
              <a:t>  </a:t>
            </a:r>
            <a:endParaRPr lang="zh-CN" altLang="en-US" sz="2400" dirty="0">
              <a:solidFill>
                <a:srgbClr val="00091A"/>
              </a:solidFill>
              <a:latin typeface="微软雅黑" panose="020B0503020204020204" charset="-122"/>
              <a:ea typeface="微软雅黑" panose="020B0503020204020204" charset="-122"/>
            </a:endParaRPr>
          </a:p>
        </p:txBody>
      </p:sp>
      <p:sp>
        <p:nvSpPr>
          <p:cNvPr id="2" name="矩形 1"/>
          <p:cNvSpPr/>
          <p:nvPr/>
        </p:nvSpPr>
        <p:spPr>
          <a:xfrm>
            <a:off x="782857" y="1804681"/>
            <a:ext cx="10217150" cy="3784600"/>
          </a:xfrm>
          <a:prstGeom prst="rect">
            <a:avLst/>
          </a:prstGeom>
        </p:spPr>
        <p:txBody>
          <a:bodyPr wrap="square">
            <a:spAutoFit/>
          </a:bodyPr>
          <a:lstStyle/>
          <a:p>
            <a:endParaRPr lang="en-US" altLang="zh-CN" sz="2000" b="1" dirty="0">
              <a:solidFill>
                <a:srgbClr val="7F7F7F"/>
              </a:solidFill>
              <a:latin typeface="微软雅黑" panose="020B0503020204020204" charset="-122"/>
              <a:ea typeface="微软雅黑" panose="020B0503020204020204" charset="-122"/>
            </a:endParaRPr>
          </a:p>
          <a:p>
            <a:r>
              <a:rPr lang="zh-CN" altLang="en-US" sz="2000" dirty="0">
                <a:solidFill>
                  <a:srgbClr val="7F7F7F"/>
                </a:solidFill>
                <a:latin typeface="微软雅黑" panose="020B0503020204020204" charset="-122"/>
                <a:ea typeface="微软雅黑" panose="020B0503020204020204" charset="-122"/>
              </a:rPr>
              <a:t>（二）康复医学在疾病治疗中的作用</a:t>
            </a:r>
            <a:endParaRPr lang="zh-CN" altLang="en-US"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r>
              <a:rPr lang="en-US" altLang="zh-CN" sz="2000" dirty="0">
                <a:solidFill>
                  <a:srgbClr val="7F7F7F"/>
                </a:solidFill>
                <a:latin typeface="微软雅黑" panose="020B0503020204020204" charset="-122"/>
                <a:ea typeface="微软雅黑" panose="020B0503020204020204" charset="-122"/>
              </a:rPr>
              <a:t>1.</a:t>
            </a:r>
            <a:r>
              <a:rPr lang="zh-CN" altLang="en-US" sz="2000" dirty="0">
                <a:solidFill>
                  <a:srgbClr val="7F7F7F"/>
                </a:solidFill>
                <a:latin typeface="微软雅黑" panose="020B0503020204020204" charset="-122"/>
                <a:ea typeface="微软雅黑" panose="020B0503020204020204" charset="-122"/>
              </a:rPr>
              <a:t>康复医学在疾病的系统治疗中发挥作用</a:t>
            </a:r>
            <a:endParaRPr lang="en-US" altLang="zh-CN"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r>
              <a:rPr lang="en-US" altLang="zh-CN" sz="2000" dirty="0">
                <a:solidFill>
                  <a:srgbClr val="7F7F7F"/>
                </a:solidFill>
                <a:latin typeface="微软雅黑" panose="020B0503020204020204" charset="-122"/>
                <a:ea typeface="微软雅黑" panose="020B0503020204020204" charset="-122"/>
              </a:rPr>
              <a:t>2.</a:t>
            </a:r>
            <a:r>
              <a:rPr lang="zh-CN" altLang="en-US" sz="2000" dirty="0">
                <a:solidFill>
                  <a:srgbClr val="7F7F7F"/>
                </a:solidFill>
                <a:latin typeface="微软雅黑" panose="020B0503020204020204" charset="-122"/>
                <a:ea typeface="微软雅黑" panose="020B0503020204020204" charset="-122"/>
              </a:rPr>
              <a:t>康复医学在疾病治疗中具有特殊性</a:t>
            </a:r>
            <a:endParaRPr lang="en-US" altLang="zh-CN"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r>
              <a:rPr lang="en-US" altLang="zh-CN" sz="2000" dirty="0">
                <a:solidFill>
                  <a:srgbClr val="7F7F7F"/>
                </a:solidFill>
                <a:latin typeface="微软雅黑" panose="020B0503020204020204" charset="-122"/>
                <a:ea typeface="微软雅黑" panose="020B0503020204020204" charset="-122"/>
              </a:rPr>
              <a:t>3.</a:t>
            </a:r>
            <a:r>
              <a:rPr lang="zh-CN" altLang="en-US" sz="2000" dirty="0">
                <a:solidFill>
                  <a:srgbClr val="7F7F7F"/>
                </a:solidFill>
                <a:latin typeface="微软雅黑" panose="020B0503020204020204" charset="-122"/>
                <a:ea typeface="微软雅黑" panose="020B0503020204020204" charset="-122"/>
              </a:rPr>
              <a:t>康复医学在疾病治疗中的内容</a:t>
            </a:r>
            <a:endParaRPr lang="zh-CN" altLang="en-US"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r>
              <a:rPr lang="zh-CN" altLang="en-US" sz="2000" dirty="0">
                <a:solidFill>
                  <a:srgbClr val="7F7F7F"/>
                </a:solidFill>
                <a:latin typeface="微软雅黑" panose="020B0503020204020204" charset="-122"/>
                <a:ea typeface="微软雅黑" panose="020B0503020204020204" charset="-122"/>
              </a:rPr>
              <a:t>（</a:t>
            </a:r>
            <a:r>
              <a:rPr lang="en-US" altLang="zh-CN" sz="2000" dirty="0">
                <a:solidFill>
                  <a:srgbClr val="7F7F7F"/>
                </a:solidFill>
                <a:latin typeface="微软雅黑" panose="020B0503020204020204" charset="-122"/>
                <a:ea typeface="微软雅黑" panose="020B0503020204020204" charset="-122"/>
              </a:rPr>
              <a:t>1</a:t>
            </a:r>
            <a:r>
              <a:rPr lang="zh-CN" altLang="en-US" sz="2000" dirty="0">
                <a:solidFill>
                  <a:srgbClr val="7F7F7F"/>
                </a:solidFill>
                <a:latin typeface="微软雅黑" panose="020B0503020204020204" charset="-122"/>
                <a:ea typeface="微软雅黑" panose="020B0503020204020204" charset="-122"/>
              </a:rPr>
              <a:t>）针对原发损伤的治疗</a:t>
            </a:r>
            <a:endParaRPr lang="en-US" altLang="zh-CN"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3" y="130325"/>
            <a:ext cx="6072115" cy="954107"/>
          </a:xfrm>
          <a:prstGeom prst="rect">
            <a:avLst/>
          </a:prstGeom>
          <a:noFill/>
          <a:ln w="9525">
            <a:noFill/>
            <a:miter lim="800000"/>
          </a:ln>
        </p:spPr>
        <p:txBody>
          <a:bodyPr wrap="square">
            <a:spAutoFit/>
          </a:bodyPr>
          <a:lstStyle/>
          <a:p>
            <a:r>
              <a:rPr lang="zh-CN" altLang="en-US" sz="2800" b="1" dirty="0">
                <a:solidFill>
                  <a:srgbClr val="7F7F7F"/>
                </a:solidFill>
                <a:latin typeface="微软雅黑" panose="020B0503020204020204" charset="-122"/>
                <a:ea typeface="微软雅黑" panose="020B0503020204020204" charset="-122"/>
              </a:rPr>
              <a:t>三、康复医学与人类疾病</a:t>
            </a:r>
            <a:endParaRPr lang="en-US" altLang="zh-CN" sz="2800" b="1" dirty="0">
              <a:solidFill>
                <a:srgbClr val="7F7F7F"/>
              </a:solidFill>
              <a:latin typeface="微软雅黑" panose="020B0503020204020204" charset="-122"/>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7" name="文本框 19"/>
          <p:cNvSpPr txBox="1">
            <a:spLocks noChangeArrowheads="1"/>
          </p:cNvSpPr>
          <p:nvPr/>
        </p:nvSpPr>
        <p:spPr bwMode="auto">
          <a:xfrm>
            <a:off x="782857" y="3660895"/>
            <a:ext cx="10387012" cy="719556"/>
          </a:xfrm>
          <a:prstGeom prst="rect">
            <a:avLst/>
          </a:prstGeom>
          <a:noFill/>
          <a:ln w="9525">
            <a:noFill/>
            <a:miter lim="800000"/>
          </a:ln>
        </p:spPr>
        <p:txBody>
          <a:bodyPr wrap="square">
            <a:spAutoFit/>
          </a:bodyPr>
          <a:lstStyle/>
          <a:p>
            <a:pPr indent="355600" eaLnBrk="1" latinLnBrk="1" hangingPunct="1">
              <a:lnSpc>
                <a:spcPct val="200000"/>
              </a:lnSpc>
              <a:buFont typeface="Arial" panose="020B0604020202020204" pitchFamily="34" charset="0"/>
              <a:buNone/>
            </a:pPr>
            <a:r>
              <a:rPr lang="en-US" altLang="zh-CN" sz="2400" b="1" dirty="0">
                <a:solidFill>
                  <a:srgbClr val="2394CD"/>
                </a:solidFill>
                <a:latin typeface="微软雅黑" panose="020B0503020204020204" charset="-122"/>
                <a:ea typeface="微软雅黑" panose="020B0503020204020204" charset="-122"/>
              </a:rPr>
              <a:t>  </a:t>
            </a:r>
            <a:endParaRPr lang="zh-CN" altLang="en-US" sz="2400" dirty="0">
              <a:solidFill>
                <a:srgbClr val="00091A"/>
              </a:solidFill>
              <a:latin typeface="微软雅黑" panose="020B0503020204020204" charset="-122"/>
              <a:ea typeface="微软雅黑" panose="020B0503020204020204" charset="-122"/>
            </a:endParaRPr>
          </a:p>
        </p:txBody>
      </p:sp>
      <p:sp>
        <p:nvSpPr>
          <p:cNvPr id="2" name="矩形 1"/>
          <p:cNvSpPr/>
          <p:nvPr/>
        </p:nvSpPr>
        <p:spPr>
          <a:xfrm>
            <a:off x="782857" y="1804681"/>
            <a:ext cx="10217150" cy="3784600"/>
          </a:xfrm>
          <a:prstGeom prst="rect">
            <a:avLst/>
          </a:prstGeom>
        </p:spPr>
        <p:txBody>
          <a:bodyPr wrap="square">
            <a:spAutoFit/>
          </a:bodyPr>
          <a:lstStyle/>
          <a:p>
            <a:endParaRPr lang="en-US" altLang="zh-CN" sz="2000" b="1" dirty="0">
              <a:solidFill>
                <a:srgbClr val="7F7F7F"/>
              </a:solidFill>
              <a:latin typeface="微软雅黑" panose="020B0503020204020204" charset="-122"/>
              <a:ea typeface="微软雅黑" panose="020B0503020204020204" charset="-122"/>
            </a:endParaRPr>
          </a:p>
          <a:p>
            <a:r>
              <a:rPr lang="zh-CN" altLang="en-US" sz="2000" dirty="0">
                <a:solidFill>
                  <a:srgbClr val="7F7F7F"/>
                </a:solidFill>
                <a:latin typeface="微软雅黑" panose="020B0503020204020204" charset="-122"/>
                <a:ea typeface="微软雅黑" panose="020B0503020204020204" charset="-122"/>
              </a:rPr>
              <a:t>（二）康复医学在疾病治疗中的作用</a:t>
            </a:r>
            <a:endParaRPr lang="en-US" altLang="zh-CN"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r>
              <a:rPr lang="en-US" altLang="zh-CN" sz="2000" dirty="0">
                <a:solidFill>
                  <a:srgbClr val="7F7F7F"/>
                </a:solidFill>
                <a:latin typeface="微软雅黑" panose="020B0503020204020204" charset="-122"/>
                <a:ea typeface="微软雅黑" panose="020B0503020204020204" charset="-122"/>
              </a:rPr>
              <a:t>3.</a:t>
            </a:r>
            <a:r>
              <a:rPr lang="zh-CN" altLang="en-US" sz="2000" dirty="0">
                <a:solidFill>
                  <a:srgbClr val="7F7F7F"/>
                </a:solidFill>
                <a:latin typeface="微软雅黑" panose="020B0503020204020204" charset="-122"/>
                <a:ea typeface="微软雅黑" panose="020B0503020204020204" charset="-122"/>
              </a:rPr>
              <a:t>康复医学在疾病治疗中的内容</a:t>
            </a:r>
            <a:endParaRPr lang="zh-CN" altLang="en-US"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r>
              <a:rPr lang="zh-CN" altLang="en-US" sz="2000" dirty="0">
                <a:solidFill>
                  <a:srgbClr val="7F7F7F"/>
                </a:solidFill>
                <a:latin typeface="微软雅黑" panose="020B0503020204020204" charset="-122"/>
                <a:ea typeface="微软雅黑" panose="020B0503020204020204" charset="-122"/>
              </a:rPr>
              <a:t>（</a:t>
            </a:r>
            <a:r>
              <a:rPr lang="en-US" altLang="zh-CN" sz="2000" dirty="0">
                <a:solidFill>
                  <a:srgbClr val="7F7F7F"/>
                </a:solidFill>
                <a:latin typeface="微软雅黑" panose="020B0503020204020204" charset="-122"/>
                <a:ea typeface="微软雅黑" panose="020B0503020204020204" charset="-122"/>
              </a:rPr>
              <a:t>2</a:t>
            </a:r>
            <a:r>
              <a:rPr lang="zh-CN" altLang="en-US" sz="2000" dirty="0">
                <a:solidFill>
                  <a:srgbClr val="7F7F7F"/>
                </a:solidFill>
                <a:latin typeface="微软雅黑" panose="020B0503020204020204" charset="-122"/>
                <a:ea typeface="微软雅黑" panose="020B0503020204020204" charset="-122"/>
              </a:rPr>
              <a:t>）对继发损伤有防治作用</a:t>
            </a:r>
            <a:endParaRPr lang="en-US" altLang="zh-CN" sz="2000" dirty="0">
              <a:solidFill>
                <a:srgbClr val="7F7F7F"/>
              </a:solidFill>
              <a:latin typeface="微软雅黑" panose="020B0503020204020204" charset="-122"/>
              <a:ea typeface="微软雅黑" panose="020B0503020204020204" charset="-122"/>
            </a:endParaRPr>
          </a:p>
          <a:p>
            <a:pPr>
              <a:lnSpc>
                <a:spcPct val="150000"/>
              </a:lnSpc>
            </a:pPr>
            <a:r>
              <a:rPr lang="zh-CN" altLang="en-US" sz="2000" dirty="0">
                <a:solidFill>
                  <a:srgbClr val="7F7F7F"/>
                </a:solidFill>
                <a:latin typeface="微软雅黑" panose="020B0503020204020204" charset="-122"/>
                <a:ea typeface="微软雅黑" panose="020B0503020204020204" charset="-122"/>
              </a:rPr>
              <a:t>废用综合症</a:t>
            </a:r>
            <a:r>
              <a:rPr lang="en-US" altLang="zh-CN" sz="2000" dirty="0">
                <a:solidFill>
                  <a:srgbClr val="7F7F7F"/>
                </a:solidFill>
                <a:latin typeface="微软雅黑" panose="020B0503020204020204" charset="-122"/>
                <a:ea typeface="微软雅黑" panose="020B0503020204020204" charset="-122"/>
              </a:rPr>
              <a:t>(disuse syndrome) </a:t>
            </a:r>
            <a:r>
              <a:rPr lang="zh-CN" altLang="en-US" sz="2000" dirty="0">
                <a:solidFill>
                  <a:srgbClr val="7F7F7F"/>
                </a:solidFill>
                <a:latin typeface="微软雅黑" panose="020B0503020204020204" charset="-122"/>
                <a:ea typeface="微软雅黑" panose="020B0503020204020204" charset="-122"/>
              </a:rPr>
              <a:t>是指长期卧床不活动或活动量不足或各种刺激减少的患者，由于全身或局部的生理功能衰退而出现继发性结构、功能障碍。如肌萎缩、骨萎缩、骨质疏松、关节挛缩、体位性低血压、静脉血栓、坠积性肺炎、压疮等。</a:t>
            </a:r>
            <a:endParaRPr lang="en-US" altLang="zh-CN" sz="2000" dirty="0">
              <a:solidFill>
                <a:srgbClr val="7F7F7F"/>
              </a:solidFill>
              <a:latin typeface="微软雅黑" panose="020B0503020204020204" charset="-122"/>
              <a:ea typeface="微软雅黑" panose="020B0503020204020204" charset="-122"/>
            </a:endParaRPr>
          </a:p>
          <a:p>
            <a:pPr>
              <a:lnSpc>
                <a:spcPct val="150000"/>
              </a:lnSpc>
            </a:pPr>
            <a:r>
              <a:rPr lang="zh-CN" altLang="en-US" sz="2000" dirty="0">
                <a:solidFill>
                  <a:srgbClr val="7F7F7F"/>
                </a:solidFill>
                <a:latin typeface="微软雅黑" panose="020B0503020204020204" charset="-122"/>
                <a:ea typeface="微软雅黑" panose="020B0503020204020204" charset="-122"/>
              </a:rPr>
              <a:t>误用综合征</a:t>
            </a:r>
            <a:r>
              <a:rPr lang="en-US" altLang="zh-CN" sz="2000" dirty="0">
                <a:solidFill>
                  <a:srgbClr val="7F7F7F"/>
                </a:solidFill>
                <a:latin typeface="微软雅黑" panose="020B0503020204020204" charset="-122"/>
                <a:ea typeface="微软雅黑" panose="020B0503020204020204" charset="-122"/>
              </a:rPr>
              <a:t>(misuse syndrome)</a:t>
            </a:r>
            <a:r>
              <a:rPr lang="zh-CN" altLang="en-US" sz="2000" dirty="0">
                <a:solidFill>
                  <a:srgbClr val="7F7F7F"/>
                </a:solidFill>
                <a:latin typeface="微软雅黑" panose="020B0503020204020204" charset="-122"/>
                <a:ea typeface="微软雅黑" panose="020B0503020204020204" charset="-122"/>
              </a:rPr>
              <a:t>是指不正确、不科学的治疗方法导致的人为的继发性损害。</a:t>
            </a:r>
            <a:endParaRPr lang="en-US" altLang="zh-CN" sz="2000" dirty="0">
              <a:solidFill>
                <a:srgbClr val="7F7F7F"/>
              </a:solidFill>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3" y="130325"/>
            <a:ext cx="6072115" cy="954107"/>
          </a:xfrm>
          <a:prstGeom prst="rect">
            <a:avLst/>
          </a:prstGeom>
          <a:noFill/>
          <a:ln w="9525">
            <a:noFill/>
            <a:miter lim="800000"/>
          </a:ln>
        </p:spPr>
        <p:txBody>
          <a:bodyPr wrap="square">
            <a:spAutoFit/>
          </a:bodyPr>
          <a:lstStyle/>
          <a:p>
            <a:r>
              <a:rPr lang="zh-CN" altLang="en-US" sz="2800" b="1" dirty="0">
                <a:solidFill>
                  <a:srgbClr val="7F7F7F"/>
                </a:solidFill>
                <a:latin typeface="微软雅黑" panose="020B0503020204020204" charset="-122"/>
                <a:ea typeface="微软雅黑" panose="020B0503020204020204" charset="-122"/>
              </a:rPr>
              <a:t>三、康复医学与人类疾病</a:t>
            </a:r>
            <a:endParaRPr lang="en-US" altLang="zh-CN" sz="2800" b="1" dirty="0">
              <a:solidFill>
                <a:srgbClr val="7F7F7F"/>
              </a:solidFill>
              <a:latin typeface="微软雅黑" panose="020B0503020204020204" charset="-122"/>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7" name="文本框 19"/>
          <p:cNvSpPr txBox="1">
            <a:spLocks noChangeArrowheads="1"/>
          </p:cNvSpPr>
          <p:nvPr/>
        </p:nvSpPr>
        <p:spPr bwMode="auto">
          <a:xfrm>
            <a:off x="782857" y="3660895"/>
            <a:ext cx="10387012" cy="719556"/>
          </a:xfrm>
          <a:prstGeom prst="rect">
            <a:avLst/>
          </a:prstGeom>
          <a:noFill/>
          <a:ln w="9525">
            <a:noFill/>
            <a:miter lim="800000"/>
          </a:ln>
        </p:spPr>
        <p:txBody>
          <a:bodyPr wrap="square">
            <a:spAutoFit/>
          </a:bodyPr>
          <a:lstStyle/>
          <a:p>
            <a:pPr indent="355600" eaLnBrk="1" latinLnBrk="1" hangingPunct="1">
              <a:lnSpc>
                <a:spcPct val="200000"/>
              </a:lnSpc>
              <a:buFont typeface="Arial" panose="020B0604020202020204" pitchFamily="34" charset="0"/>
              <a:buNone/>
            </a:pPr>
            <a:r>
              <a:rPr lang="en-US" altLang="zh-CN" sz="2400" b="1" dirty="0">
                <a:solidFill>
                  <a:srgbClr val="2394CD"/>
                </a:solidFill>
                <a:latin typeface="微软雅黑" panose="020B0503020204020204" charset="-122"/>
                <a:ea typeface="微软雅黑" panose="020B0503020204020204" charset="-122"/>
              </a:rPr>
              <a:t>  </a:t>
            </a:r>
            <a:endParaRPr lang="zh-CN" altLang="en-US" sz="2400" dirty="0">
              <a:solidFill>
                <a:srgbClr val="00091A"/>
              </a:solidFill>
              <a:latin typeface="微软雅黑" panose="020B0503020204020204" charset="-122"/>
              <a:ea typeface="微软雅黑" panose="020B0503020204020204" charset="-122"/>
            </a:endParaRPr>
          </a:p>
        </p:txBody>
      </p:sp>
      <p:sp>
        <p:nvSpPr>
          <p:cNvPr id="2" name="矩形 1"/>
          <p:cNvSpPr/>
          <p:nvPr/>
        </p:nvSpPr>
        <p:spPr>
          <a:xfrm>
            <a:off x="782857" y="1804681"/>
            <a:ext cx="10217150" cy="1938020"/>
          </a:xfrm>
          <a:prstGeom prst="rect">
            <a:avLst/>
          </a:prstGeom>
        </p:spPr>
        <p:txBody>
          <a:bodyPr wrap="square">
            <a:spAutoFit/>
          </a:bodyPr>
          <a:lstStyle/>
          <a:p>
            <a:endParaRPr lang="en-US" altLang="zh-CN" sz="2000" b="1" dirty="0">
              <a:solidFill>
                <a:srgbClr val="7F7F7F"/>
              </a:solidFill>
              <a:latin typeface="微软雅黑" panose="020B0503020204020204" charset="-122"/>
              <a:ea typeface="微软雅黑" panose="020B0503020204020204" charset="-122"/>
            </a:endParaRPr>
          </a:p>
          <a:p>
            <a:r>
              <a:rPr lang="zh-CN" altLang="en-US" sz="2000" dirty="0">
                <a:solidFill>
                  <a:srgbClr val="7F7F7F"/>
                </a:solidFill>
                <a:latin typeface="微软雅黑" panose="020B0503020204020204" charset="-122"/>
                <a:ea typeface="微软雅黑" panose="020B0503020204020204" charset="-122"/>
              </a:rPr>
              <a:t>（二）康复医学在疾病治疗中的作用</a:t>
            </a:r>
            <a:endParaRPr lang="en-US" altLang="zh-CN"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r>
              <a:rPr lang="en-US" altLang="zh-CN" sz="2000" dirty="0">
                <a:solidFill>
                  <a:srgbClr val="7F7F7F"/>
                </a:solidFill>
                <a:latin typeface="微软雅黑" panose="020B0503020204020204" charset="-122"/>
                <a:ea typeface="微软雅黑" panose="020B0503020204020204" charset="-122"/>
              </a:rPr>
              <a:t>3.</a:t>
            </a:r>
            <a:r>
              <a:rPr lang="zh-CN" altLang="en-US" sz="2000" dirty="0">
                <a:solidFill>
                  <a:srgbClr val="7F7F7F"/>
                </a:solidFill>
                <a:latin typeface="微软雅黑" panose="020B0503020204020204" charset="-122"/>
                <a:ea typeface="微软雅黑" panose="020B0503020204020204" charset="-122"/>
              </a:rPr>
              <a:t>康复医学在疾病治疗中的内容</a:t>
            </a:r>
            <a:endParaRPr lang="zh-CN" altLang="en-US" sz="2000" dirty="0">
              <a:solidFill>
                <a:srgbClr val="7F7F7F"/>
              </a:solidFill>
              <a:latin typeface="微软雅黑" panose="020B0503020204020204" charset="-122"/>
              <a:ea typeface="微软雅黑" panose="020B0503020204020204" charset="-122"/>
            </a:endParaRPr>
          </a:p>
          <a:p>
            <a:endParaRPr lang="en-US" altLang="zh-CN" sz="2000" dirty="0">
              <a:solidFill>
                <a:srgbClr val="7F7F7F"/>
              </a:solidFill>
              <a:latin typeface="微软雅黑" panose="020B0503020204020204" charset="-122"/>
              <a:ea typeface="微软雅黑" panose="020B0503020204020204" charset="-122"/>
            </a:endParaRPr>
          </a:p>
          <a:p>
            <a:r>
              <a:rPr lang="zh-CN" altLang="en-US" sz="2000" dirty="0">
                <a:solidFill>
                  <a:srgbClr val="7F7F7F"/>
                </a:solidFill>
                <a:latin typeface="微软雅黑" panose="020B0503020204020204" charset="-122"/>
                <a:ea typeface="微软雅黑" panose="020B0503020204020204" charset="-122"/>
              </a:rPr>
              <a:t>（</a:t>
            </a:r>
            <a:r>
              <a:rPr lang="en-US" altLang="zh-CN" sz="2000" dirty="0">
                <a:solidFill>
                  <a:srgbClr val="7F7F7F"/>
                </a:solidFill>
                <a:latin typeface="微软雅黑" panose="020B0503020204020204" charset="-122"/>
                <a:ea typeface="微软雅黑" panose="020B0503020204020204" charset="-122"/>
              </a:rPr>
              <a:t>2</a:t>
            </a:r>
            <a:r>
              <a:rPr lang="zh-CN" altLang="en-US" sz="2000" dirty="0">
                <a:solidFill>
                  <a:srgbClr val="7F7F7F"/>
                </a:solidFill>
                <a:latin typeface="微软雅黑" panose="020B0503020204020204" charset="-122"/>
                <a:ea typeface="微软雅黑" panose="020B0503020204020204" charset="-122"/>
              </a:rPr>
              <a:t>）对继发损伤有防治作用</a:t>
            </a:r>
            <a:endParaRPr lang="en-US" altLang="zh-CN" sz="2000" dirty="0">
              <a:solidFill>
                <a:srgbClr val="7F7F7F"/>
              </a:solidFill>
              <a:latin typeface="微软雅黑" panose="020B0503020204020204" charset="-122"/>
              <a:ea typeface="微软雅黑" panose="020B0503020204020204" charset="-122"/>
            </a:endParaRPr>
          </a:p>
        </p:txBody>
      </p:sp>
      <p:pic>
        <p:nvPicPr>
          <p:cNvPr id="5" name="Picture 2"/>
          <p:cNvPicPr>
            <a:picLocks noChangeAspect="1" noChangeArrowheads="1"/>
          </p:cNvPicPr>
          <p:nvPr/>
        </p:nvPicPr>
        <p:blipFill>
          <a:blip r:embed="rId2" cstate="print"/>
          <a:srcRect/>
          <a:stretch>
            <a:fillRect/>
          </a:stretch>
        </p:blipFill>
        <p:spPr bwMode="auto">
          <a:xfrm>
            <a:off x="2812473" y="4094904"/>
            <a:ext cx="4817486" cy="1833769"/>
          </a:xfrm>
          <a:prstGeom prst="rect">
            <a:avLst/>
          </a:prstGeom>
          <a:noFill/>
          <a:ln w="9525">
            <a:noFill/>
            <a:miter lim="800000"/>
            <a:headEnd/>
            <a:tailEnd/>
          </a:ln>
          <a:effectLst/>
        </p:spPr>
      </p:pic>
    </p:spTree>
  </p:cSld>
  <p:clrMapOvr>
    <a:masterClrMapping/>
  </p:clrMapOvr>
  <p:transition spd="slow">
    <p:randomBar dir="vert"/>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3" y="130325"/>
            <a:ext cx="6072115" cy="954107"/>
          </a:xfrm>
          <a:prstGeom prst="rect">
            <a:avLst/>
          </a:prstGeom>
          <a:noFill/>
          <a:ln w="9525">
            <a:noFill/>
            <a:miter lim="800000"/>
          </a:ln>
        </p:spPr>
        <p:txBody>
          <a:bodyPr wrap="square">
            <a:spAutoFit/>
          </a:bodyPr>
          <a:lstStyle/>
          <a:p>
            <a:r>
              <a:rPr lang="zh-CN" altLang="en-US" sz="2800" b="1" dirty="0">
                <a:solidFill>
                  <a:srgbClr val="7F7F7F"/>
                </a:solidFill>
                <a:latin typeface="微软雅黑" panose="020B0503020204020204" charset="-122"/>
                <a:ea typeface="微软雅黑" panose="020B0503020204020204" charset="-122"/>
              </a:rPr>
              <a:t>四、康复医学与人类残疾</a:t>
            </a:r>
            <a:endParaRPr lang="en-US" altLang="zh-CN" sz="2800" b="1" dirty="0">
              <a:solidFill>
                <a:srgbClr val="7F7F7F"/>
              </a:solidFill>
              <a:latin typeface="微软雅黑" panose="020B0503020204020204" charset="-122"/>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7" name="文本框 19"/>
          <p:cNvSpPr txBox="1">
            <a:spLocks noChangeArrowheads="1"/>
          </p:cNvSpPr>
          <p:nvPr/>
        </p:nvSpPr>
        <p:spPr bwMode="auto">
          <a:xfrm>
            <a:off x="782857" y="3660895"/>
            <a:ext cx="10387012" cy="719556"/>
          </a:xfrm>
          <a:prstGeom prst="rect">
            <a:avLst/>
          </a:prstGeom>
          <a:noFill/>
          <a:ln w="9525">
            <a:noFill/>
            <a:miter lim="800000"/>
          </a:ln>
        </p:spPr>
        <p:txBody>
          <a:bodyPr wrap="square">
            <a:spAutoFit/>
          </a:bodyPr>
          <a:lstStyle/>
          <a:p>
            <a:pPr indent="355600" eaLnBrk="1" latinLnBrk="1" hangingPunct="1">
              <a:lnSpc>
                <a:spcPct val="200000"/>
              </a:lnSpc>
              <a:buFont typeface="Arial" panose="020B0604020202020204" pitchFamily="34" charset="0"/>
              <a:buNone/>
            </a:pPr>
            <a:r>
              <a:rPr lang="en-US" altLang="zh-CN" sz="2400" b="1" dirty="0">
                <a:solidFill>
                  <a:srgbClr val="2394CD"/>
                </a:solidFill>
                <a:latin typeface="微软雅黑" panose="020B0503020204020204" charset="-122"/>
                <a:ea typeface="微软雅黑" panose="020B0503020204020204" charset="-122"/>
              </a:rPr>
              <a:t>  </a:t>
            </a:r>
            <a:endParaRPr lang="zh-CN" altLang="en-US" sz="2400" dirty="0">
              <a:solidFill>
                <a:srgbClr val="00091A"/>
              </a:solidFill>
              <a:latin typeface="微软雅黑" panose="020B0503020204020204" charset="-122"/>
              <a:ea typeface="微软雅黑" panose="020B0503020204020204" charset="-122"/>
            </a:endParaRPr>
          </a:p>
        </p:txBody>
      </p:sp>
      <p:sp>
        <p:nvSpPr>
          <p:cNvPr id="8" name="文本框 7"/>
          <p:cNvSpPr txBox="1"/>
          <p:nvPr/>
        </p:nvSpPr>
        <p:spPr>
          <a:xfrm>
            <a:off x="782857" y="1883235"/>
            <a:ext cx="6096000" cy="2584450"/>
          </a:xfrm>
          <a:prstGeom prst="rect">
            <a:avLst/>
          </a:prstGeom>
          <a:noFill/>
        </p:spPr>
        <p:txBody>
          <a:bodyPr wrap="square">
            <a:spAutoFit/>
          </a:bodyPr>
          <a:lstStyle/>
          <a:p>
            <a:endParaRPr lang="en-US" altLang="zh-CN" sz="1800" b="1" dirty="0">
              <a:solidFill>
                <a:srgbClr val="7F7F7F"/>
              </a:solidFill>
              <a:latin typeface="微软雅黑" panose="020B0503020204020204" charset="-122"/>
              <a:ea typeface="微软雅黑" panose="020B0503020204020204" charset="-122"/>
            </a:endParaRPr>
          </a:p>
          <a:p>
            <a:r>
              <a:rPr lang="zh-CN" altLang="en-US" dirty="0">
                <a:solidFill>
                  <a:srgbClr val="7F7F7F"/>
                </a:solidFill>
                <a:latin typeface="微软雅黑" panose="020B0503020204020204" charset="-122"/>
                <a:ea typeface="微软雅黑" panose="020B0503020204020204" charset="-122"/>
              </a:rPr>
              <a:t>（一）残疾对人类的影响</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a:p>
            <a:r>
              <a:rPr lang="en-US" altLang="zh-CN" dirty="0">
                <a:solidFill>
                  <a:srgbClr val="7F7F7F"/>
                </a:solidFill>
                <a:latin typeface="微软雅黑" panose="020B0503020204020204" charset="-122"/>
                <a:ea typeface="微软雅黑" panose="020B0503020204020204" charset="-122"/>
              </a:rPr>
              <a:t>1.</a:t>
            </a:r>
            <a:r>
              <a:rPr lang="zh-CN" altLang="en-US" dirty="0">
                <a:solidFill>
                  <a:srgbClr val="7F7F7F"/>
                </a:solidFill>
                <a:latin typeface="微软雅黑" panose="020B0503020204020204" charset="-122"/>
                <a:ea typeface="微软雅黑" panose="020B0503020204020204" charset="-122"/>
              </a:rPr>
              <a:t>对残疾人本身的影响</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a:p>
            <a:r>
              <a:rPr lang="en-US" altLang="zh-CN" dirty="0">
                <a:solidFill>
                  <a:srgbClr val="7F7F7F"/>
                </a:solidFill>
                <a:latin typeface="微软雅黑" panose="020B0503020204020204" charset="-122"/>
                <a:ea typeface="微软雅黑" panose="020B0503020204020204" charset="-122"/>
              </a:rPr>
              <a:t>2.</a:t>
            </a:r>
            <a:r>
              <a:rPr lang="zh-CN" altLang="en-US" dirty="0">
                <a:solidFill>
                  <a:srgbClr val="7F7F7F"/>
                </a:solidFill>
                <a:latin typeface="微软雅黑" panose="020B0503020204020204" charset="-122"/>
                <a:ea typeface="微软雅黑" panose="020B0503020204020204" charset="-122"/>
              </a:rPr>
              <a:t>对残疾人家庭的影响</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a:p>
            <a:r>
              <a:rPr lang="en-US" altLang="zh-CN" dirty="0">
                <a:solidFill>
                  <a:srgbClr val="7F7F7F"/>
                </a:solidFill>
                <a:latin typeface="微软雅黑" panose="020B0503020204020204" charset="-122"/>
                <a:ea typeface="微软雅黑" panose="020B0503020204020204" charset="-122"/>
              </a:rPr>
              <a:t>3.</a:t>
            </a:r>
            <a:r>
              <a:rPr lang="zh-CN" altLang="en-US" dirty="0">
                <a:solidFill>
                  <a:srgbClr val="7F7F7F"/>
                </a:solidFill>
                <a:latin typeface="微软雅黑" panose="020B0503020204020204" charset="-122"/>
                <a:ea typeface="微软雅黑" panose="020B0503020204020204" charset="-122"/>
              </a:rPr>
              <a:t>对社会的影响</a:t>
            </a:r>
            <a:endParaRPr lang="en-US" altLang="zh-CN" dirty="0">
              <a:solidFill>
                <a:srgbClr val="7F7F7F"/>
              </a:solidFill>
              <a:latin typeface="微软雅黑" panose="020B0503020204020204" charset="-122"/>
              <a:ea typeface="微软雅黑" panose="020B0503020204020204" charset="-122"/>
            </a:endParaRPr>
          </a:p>
          <a:p>
            <a:endParaRPr lang="en-US" altLang="zh-CN" sz="1800" b="1" dirty="0">
              <a:solidFill>
                <a:srgbClr val="7F7F7F"/>
              </a:solidFill>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3" y="130325"/>
            <a:ext cx="6072115" cy="954107"/>
          </a:xfrm>
          <a:prstGeom prst="rect">
            <a:avLst/>
          </a:prstGeom>
          <a:noFill/>
          <a:ln w="9525">
            <a:noFill/>
            <a:miter lim="800000"/>
          </a:ln>
        </p:spPr>
        <p:txBody>
          <a:bodyPr wrap="square">
            <a:spAutoFit/>
          </a:bodyPr>
          <a:lstStyle/>
          <a:p>
            <a:r>
              <a:rPr lang="zh-CN" altLang="en-US" sz="2800" b="1" dirty="0">
                <a:solidFill>
                  <a:srgbClr val="7F7F7F"/>
                </a:solidFill>
                <a:latin typeface="微软雅黑" panose="020B0503020204020204" charset="-122"/>
                <a:ea typeface="微软雅黑" panose="020B0503020204020204" charset="-122"/>
              </a:rPr>
              <a:t>四、康复医学与人类残疾</a:t>
            </a:r>
            <a:endParaRPr lang="en-US" altLang="zh-CN" sz="2800" b="1" dirty="0">
              <a:solidFill>
                <a:srgbClr val="7F7F7F"/>
              </a:solidFill>
              <a:latin typeface="微软雅黑" panose="020B0503020204020204" charset="-122"/>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7" name="文本框 19"/>
          <p:cNvSpPr txBox="1">
            <a:spLocks noChangeArrowheads="1"/>
          </p:cNvSpPr>
          <p:nvPr/>
        </p:nvSpPr>
        <p:spPr bwMode="auto">
          <a:xfrm>
            <a:off x="782857" y="3660895"/>
            <a:ext cx="10387012" cy="719556"/>
          </a:xfrm>
          <a:prstGeom prst="rect">
            <a:avLst/>
          </a:prstGeom>
          <a:noFill/>
          <a:ln w="9525">
            <a:noFill/>
            <a:miter lim="800000"/>
          </a:ln>
        </p:spPr>
        <p:txBody>
          <a:bodyPr wrap="square">
            <a:spAutoFit/>
          </a:bodyPr>
          <a:lstStyle/>
          <a:p>
            <a:pPr indent="355600" eaLnBrk="1" latinLnBrk="1" hangingPunct="1">
              <a:lnSpc>
                <a:spcPct val="200000"/>
              </a:lnSpc>
              <a:buFont typeface="Arial" panose="020B0604020202020204" pitchFamily="34" charset="0"/>
              <a:buNone/>
            </a:pPr>
            <a:r>
              <a:rPr lang="en-US" altLang="zh-CN" sz="2400" b="1" dirty="0">
                <a:solidFill>
                  <a:srgbClr val="2394CD"/>
                </a:solidFill>
                <a:latin typeface="微软雅黑" panose="020B0503020204020204" charset="-122"/>
                <a:ea typeface="微软雅黑" panose="020B0503020204020204" charset="-122"/>
              </a:rPr>
              <a:t>  </a:t>
            </a:r>
            <a:endParaRPr lang="zh-CN" altLang="en-US" sz="2400" dirty="0">
              <a:solidFill>
                <a:srgbClr val="00091A"/>
              </a:solidFill>
              <a:latin typeface="微软雅黑" panose="020B0503020204020204" charset="-122"/>
              <a:ea typeface="微软雅黑" panose="020B0503020204020204" charset="-122"/>
            </a:endParaRPr>
          </a:p>
        </p:txBody>
      </p:sp>
      <p:sp>
        <p:nvSpPr>
          <p:cNvPr id="8" name="文本框 7"/>
          <p:cNvSpPr txBox="1"/>
          <p:nvPr/>
        </p:nvSpPr>
        <p:spPr>
          <a:xfrm>
            <a:off x="782856" y="1883235"/>
            <a:ext cx="10442191" cy="2306955"/>
          </a:xfrm>
          <a:prstGeom prst="rect">
            <a:avLst/>
          </a:prstGeom>
          <a:noFill/>
        </p:spPr>
        <p:txBody>
          <a:bodyPr wrap="square">
            <a:spAutoFit/>
          </a:bodyPr>
          <a:lstStyle/>
          <a:p>
            <a:endParaRPr lang="en-US" altLang="zh-CN" sz="1800" b="1" dirty="0">
              <a:solidFill>
                <a:srgbClr val="7F7F7F"/>
              </a:solidFill>
              <a:latin typeface="微软雅黑" panose="020B0503020204020204" charset="-122"/>
              <a:ea typeface="微软雅黑" panose="020B0503020204020204" charset="-122"/>
            </a:endParaRPr>
          </a:p>
          <a:p>
            <a:endParaRPr lang="en-US" altLang="zh-CN" sz="1800" b="1" dirty="0">
              <a:solidFill>
                <a:srgbClr val="7F7F7F"/>
              </a:solidFill>
              <a:latin typeface="微软雅黑" panose="020B0503020204020204" charset="-122"/>
              <a:ea typeface="微软雅黑" panose="020B0503020204020204" charset="-122"/>
            </a:endParaRPr>
          </a:p>
          <a:p>
            <a:r>
              <a:rPr lang="zh-CN" altLang="en-US" dirty="0">
                <a:solidFill>
                  <a:srgbClr val="7F7F7F"/>
                </a:solidFill>
                <a:latin typeface="微软雅黑" panose="020B0503020204020204" charset="-122"/>
                <a:ea typeface="微软雅黑" panose="020B0503020204020204" charset="-122"/>
              </a:rPr>
              <a:t>（二）康复医学对残疾的预防作用</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a:p>
            <a:r>
              <a:rPr lang="zh-CN" altLang="en-US" dirty="0">
                <a:solidFill>
                  <a:srgbClr val="7F7F7F"/>
                </a:solidFill>
                <a:latin typeface="微软雅黑" panose="020B0503020204020204" charset="-122"/>
                <a:ea typeface="微软雅黑" panose="020B0503020204020204" charset="-122"/>
              </a:rPr>
              <a:t>残疾预防是指伤、病、残发生前后采取措施，防治残疾发生或减轻功能障碍的程度 。</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a:p>
            <a:r>
              <a:rPr lang="zh-CN" altLang="en-US" dirty="0">
                <a:solidFill>
                  <a:srgbClr val="7F7F7F"/>
                </a:solidFill>
                <a:latin typeface="微软雅黑" panose="020B0503020204020204" charset="-122"/>
                <a:ea typeface="微软雅黑" panose="020B0503020204020204" charset="-122"/>
              </a:rPr>
              <a:t>残疾预防从层面上分一级预防、二级预防、三级预防。</a:t>
            </a:r>
            <a:endParaRPr lang="en-US" altLang="zh-CN" dirty="0">
              <a:solidFill>
                <a:srgbClr val="7F7F7F"/>
              </a:solidFill>
              <a:latin typeface="微软雅黑" panose="020B0503020204020204" charset="-122"/>
              <a:ea typeface="微软雅黑" panose="020B0503020204020204" charset="-122"/>
            </a:endParaRPr>
          </a:p>
          <a:p>
            <a:endParaRPr lang="en-US" altLang="zh-CN" sz="1800" b="1" dirty="0">
              <a:solidFill>
                <a:srgbClr val="7F7F7F"/>
              </a:solidFill>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3" y="130325"/>
            <a:ext cx="6072115" cy="954107"/>
          </a:xfrm>
          <a:prstGeom prst="rect">
            <a:avLst/>
          </a:prstGeom>
          <a:noFill/>
          <a:ln w="9525">
            <a:noFill/>
            <a:miter lim="800000"/>
          </a:ln>
        </p:spPr>
        <p:txBody>
          <a:bodyPr wrap="square">
            <a:spAutoFit/>
          </a:bodyPr>
          <a:lstStyle/>
          <a:p>
            <a:r>
              <a:rPr lang="zh-CN" altLang="en-US" sz="2800" b="1" dirty="0">
                <a:solidFill>
                  <a:srgbClr val="7F7F7F"/>
                </a:solidFill>
                <a:latin typeface="微软雅黑" panose="020B0503020204020204" charset="-122"/>
                <a:ea typeface="微软雅黑" panose="020B0503020204020204" charset="-122"/>
              </a:rPr>
              <a:t>四、康复医学与人类残疾</a:t>
            </a:r>
            <a:endParaRPr lang="en-US" altLang="zh-CN" sz="2800" b="1" dirty="0">
              <a:solidFill>
                <a:srgbClr val="7F7F7F"/>
              </a:solidFill>
              <a:latin typeface="微软雅黑" panose="020B0503020204020204" charset="-122"/>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7" name="文本框 19"/>
          <p:cNvSpPr txBox="1">
            <a:spLocks noChangeArrowheads="1"/>
          </p:cNvSpPr>
          <p:nvPr/>
        </p:nvSpPr>
        <p:spPr bwMode="auto">
          <a:xfrm>
            <a:off x="782857" y="3660895"/>
            <a:ext cx="10387012" cy="719556"/>
          </a:xfrm>
          <a:prstGeom prst="rect">
            <a:avLst/>
          </a:prstGeom>
          <a:noFill/>
          <a:ln w="9525">
            <a:noFill/>
            <a:miter lim="800000"/>
          </a:ln>
        </p:spPr>
        <p:txBody>
          <a:bodyPr wrap="square">
            <a:spAutoFit/>
          </a:bodyPr>
          <a:lstStyle/>
          <a:p>
            <a:pPr indent="355600" eaLnBrk="1" latinLnBrk="1" hangingPunct="1">
              <a:lnSpc>
                <a:spcPct val="200000"/>
              </a:lnSpc>
              <a:buFont typeface="Arial" panose="020B0604020202020204" pitchFamily="34" charset="0"/>
              <a:buNone/>
            </a:pPr>
            <a:r>
              <a:rPr lang="en-US" altLang="zh-CN" sz="2400" b="1" dirty="0">
                <a:solidFill>
                  <a:srgbClr val="2394CD"/>
                </a:solidFill>
                <a:latin typeface="微软雅黑" panose="020B0503020204020204" charset="-122"/>
                <a:ea typeface="微软雅黑" panose="020B0503020204020204" charset="-122"/>
              </a:rPr>
              <a:t>  </a:t>
            </a:r>
            <a:endParaRPr lang="zh-CN" altLang="en-US" sz="2400" dirty="0">
              <a:solidFill>
                <a:srgbClr val="00091A"/>
              </a:solidFill>
              <a:latin typeface="微软雅黑" panose="020B0503020204020204" charset="-122"/>
              <a:ea typeface="微软雅黑" panose="020B0503020204020204" charset="-122"/>
            </a:endParaRPr>
          </a:p>
        </p:txBody>
      </p:sp>
      <p:sp>
        <p:nvSpPr>
          <p:cNvPr id="8" name="文本框 7"/>
          <p:cNvSpPr txBox="1"/>
          <p:nvPr/>
        </p:nvSpPr>
        <p:spPr>
          <a:xfrm>
            <a:off x="782857" y="1883235"/>
            <a:ext cx="6096000" cy="2306955"/>
          </a:xfrm>
          <a:prstGeom prst="rect">
            <a:avLst/>
          </a:prstGeom>
          <a:noFill/>
        </p:spPr>
        <p:txBody>
          <a:bodyPr wrap="square">
            <a:spAutoFit/>
          </a:bodyPr>
          <a:lstStyle/>
          <a:p>
            <a:endParaRPr lang="en-US" altLang="zh-CN" sz="1800" b="1" dirty="0">
              <a:solidFill>
                <a:srgbClr val="7F7F7F"/>
              </a:solidFill>
              <a:latin typeface="微软雅黑" panose="020B0503020204020204" charset="-122"/>
              <a:ea typeface="微软雅黑" panose="020B0503020204020204" charset="-122"/>
            </a:endParaRPr>
          </a:p>
          <a:p>
            <a:r>
              <a:rPr lang="zh-CN" altLang="en-US" dirty="0">
                <a:solidFill>
                  <a:srgbClr val="7F7F7F"/>
                </a:solidFill>
                <a:latin typeface="微软雅黑" panose="020B0503020204020204" charset="-122"/>
                <a:ea typeface="微软雅黑" panose="020B0503020204020204" charset="-122"/>
              </a:rPr>
              <a:t>（二）康复医学对残疾的预防作用</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a:p>
            <a:r>
              <a:rPr lang="zh-CN" altLang="en-US" dirty="0">
                <a:solidFill>
                  <a:srgbClr val="7F7F7F"/>
                </a:solidFill>
                <a:latin typeface="微软雅黑" panose="020B0503020204020204" charset="-122"/>
                <a:ea typeface="微软雅黑" panose="020B0503020204020204" charset="-122"/>
              </a:rPr>
              <a:t>一级预防的主要目的是预防造成残疾的疾病出现。</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a:p>
            <a:r>
              <a:rPr lang="zh-CN" altLang="en-US" dirty="0">
                <a:solidFill>
                  <a:srgbClr val="7F7F7F"/>
                </a:solidFill>
                <a:latin typeface="微软雅黑" panose="020B0503020204020204" charset="-122"/>
                <a:ea typeface="微软雅黑" panose="020B0503020204020204" charset="-122"/>
              </a:rPr>
              <a:t>二级预防的主要目的是疾病发生后，防止残疾出现。</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a:p>
            <a:r>
              <a:rPr lang="zh-CN" altLang="en-US" dirty="0">
                <a:solidFill>
                  <a:srgbClr val="7F7F7F"/>
                </a:solidFill>
                <a:latin typeface="微软雅黑" panose="020B0503020204020204" charset="-122"/>
                <a:ea typeface="微软雅黑" panose="020B0503020204020204" charset="-122"/>
              </a:rPr>
              <a:t>三级预防的主要目的是残疾出现后，防止发生严重残疾。</a:t>
            </a:r>
            <a:endParaRPr lang="en-US" altLang="zh-CN" dirty="0">
              <a:solidFill>
                <a:srgbClr val="7F7F7F"/>
              </a:solidFill>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3" y="130325"/>
            <a:ext cx="6072115" cy="954107"/>
          </a:xfrm>
          <a:prstGeom prst="rect">
            <a:avLst/>
          </a:prstGeom>
          <a:noFill/>
          <a:ln w="9525">
            <a:noFill/>
            <a:miter lim="800000"/>
          </a:ln>
        </p:spPr>
        <p:txBody>
          <a:bodyPr wrap="square">
            <a:spAutoFit/>
          </a:bodyPr>
          <a:lstStyle/>
          <a:p>
            <a:r>
              <a:rPr lang="zh-CN" altLang="en-US" sz="2800" b="1" dirty="0">
                <a:solidFill>
                  <a:srgbClr val="7F7F7F"/>
                </a:solidFill>
                <a:latin typeface="微软雅黑" panose="020B0503020204020204" charset="-122"/>
                <a:ea typeface="微软雅黑" panose="020B0503020204020204" charset="-122"/>
              </a:rPr>
              <a:t>四、康复医学与人类残疾</a:t>
            </a:r>
            <a:endParaRPr lang="en-US" altLang="zh-CN" sz="2800" b="1" dirty="0">
              <a:solidFill>
                <a:srgbClr val="7F7F7F"/>
              </a:solidFill>
              <a:latin typeface="微软雅黑" panose="020B0503020204020204" charset="-122"/>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7" name="文本框 19"/>
          <p:cNvSpPr txBox="1">
            <a:spLocks noChangeArrowheads="1"/>
          </p:cNvSpPr>
          <p:nvPr/>
        </p:nvSpPr>
        <p:spPr bwMode="auto">
          <a:xfrm>
            <a:off x="782857" y="3660895"/>
            <a:ext cx="10387012" cy="719556"/>
          </a:xfrm>
          <a:prstGeom prst="rect">
            <a:avLst/>
          </a:prstGeom>
          <a:noFill/>
          <a:ln w="9525">
            <a:noFill/>
            <a:miter lim="800000"/>
          </a:ln>
        </p:spPr>
        <p:txBody>
          <a:bodyPr wrap="square">
            <a:spAutoFit/>
          </a:bodyPr>
          <a:lstStyle/>
          <a:p>
            <a:pPr indent="355600" eaLnBrk="1" latinLnBrk="1" hangingPunct="1">
              <a:lnSpc>
                <a:spcPct val="200000"/>
              </a:lnSpc>
              <a:buFont typeface="Arial" panose="020B0604020202020204" pitchFamily="34" charset="0"/>
              <a:buNone/>
            </a:pPr>
            <a:r>
              <a:rPr lang="en-US" altLang="zh-CN" sz="2400" b="1" dirty="0">
                <a:solidFill>
                  <a:srgbClr val="2394CD"/>
                </a:solidFill>
                <a:latin typeface="微软雅黑" panose="020B0503020204020204" charset="-122"/>
                <a:ea typeface="微软雅黑" panose="020B0503020204020204" charset="-122"/>
              </a:rPr>
              <a:t>  </a:t>
            </a:r>
            <a:endParaRPr lang="zh-CN" altLang="en-US" sz="2400" dirty="0">
              <a:solidFill>
                <a:srgbClr val="00091A"/>
              </a:solidFill>
              <a:latin typeface="微软雅黑" panose="020B0503020204020204" charset="-122"/>
              <a:ea typeface="微软雅黑" panose="020B0503020204020204" charset="-122"/>
            </a:endParaRPr>
          </a:p>
        </p:txBody>
      </p:sp>
      <p:sp>
        <p:nvSpPr>
          <p:cNvPr id="8" name="文本框 7"/>
          <p:cNvSpPr txBox="1"/>
          <p:nvPr/>
        </p:nvSpPr>
        <p:spPr>
          <a:xfrm>
            <a:off x="782857" y="1883235"/>
            <a:ext cx="6096000" cy="2306955"/>
          </a:xfrm>
          <a:prstGeom prst="rect">
            <a:avLst/>
          </a:prstGeom>
          <a:noFill/>
        </p:spPr>
        <p:txBody>
          <a:bodyPr wrap="square">
            <a:spAutoFit/>
          </a:bodyPr>
          <a:lstStyle/>
          <a:p>
            <a:endParaRPr lang="en-US" altLang="zh-CN" sz="1800" b="1" dirty="0">
              <a:solidFill>
                <a:srgbClr val="7F7F7F"/>
              </a:solidFill>
              <a:latin typeface="微软雅黑" panose="020B0503020204020204" charset="-122"/>
              <a:ea typeface="微软雅黑" panose="020B0503020204020204" charset="-122"/>
            </a:endParaRPr>
          </a:p>
          <a:p>
            <a:endParaRPr lang="en-US" altLang="zh-CN" sz="1800" b="1" dirty="0">
              <a:solidFill>
                <a:srgbClr val="7F7F7F"/>
              </a:solidFill>
              <a:latin typeface="微软雅黑" panose="020B0503020204020204" charset="-122"/>
              <a:ea typeface="微软雅黑" panose="020B0503020204020204" charset="-122"/>
            </a:endParaRPr>
          </a:p>
          <a:p>
            <a:r>
              <a:rPr lang="zh-CN" altLang="en-US" dirty="0">
                <a:solidFill>
                  <a:srgbClr val="7F7F7F"/>
                </a:solidFill>
                <a:latin typeface="微软雅黑" panose="020B0503020204020204" charset="-122"/>
                <a:ea typeface="微软雅黑" panose="020B0503020204020204" charset="-122"/>
              </a:rPr>
              <a:t>（三）康复医学对残疾的治疗作用</a:t>
            </a:r>
            <a:endParaRPr lang="zh-CN" altLang="en-US"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a:p>
            <a:r>
              <a:rPr lang="en-US" altLang="zh-CN" dirty="0">
                <a:solidFill>
                  <a:srgbClr val="7F7F7F"/>
                </a:solidFill>
                <a:latin typeface="微软雅黑" panose="020B0503020204020204" charset="-122"/>
                <a:ea typeface="微软雅黑" panose="020B0503020204020204" charset="-122"/>
              </a:rPr>
              <a:t>1.</a:t>
            </a:r>
            <a:r>
              <a:rPr lang="zh-CN" altLang="en-US" dirty="0">
                <a:solidFill>
                  <a:srgbClr val="7F7F7F"/>
                </a:solidFill>
                <a:latin typeface="微软雅黑" panose="020B0503020204020204" charset="-122"/>
                <a:ea typeface="微软雅黑" panose="020B0503020204020204" charset="-122"/>
              </a:rPr>
              <a:t>对各种疾病所致残疾的治疗作用 </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a:p>
            <a:r>
              <a:rPr lang="en-US" altLang="zh-CN" dirty="0">
                <a:solidFill>
                  <a:srgbClr val="7F7F7F"/>
                </a:solidFill>
                <a:latin typeface="微软雅黑" panose="020B0503020204020204" charset="-122"/>
                <a:ea typeface="微软雅黑" panose="020B0503020204020204" charset="-122"/>
              </a:rPr>
              <a:t>2.</a:t>
            </a:r>
            <a:r>
              <a:rPr lang="zh-CN" altLang="en-US" dirty="0">
                <a:solidFill>
                  <a:srgbClr val="7F7F7F"/>
                </a:solidFill>
                <a:latin typeface="微软雅黑" panose="020B0503020204020204" charset="-122"/>
                <a:ea typeface="微软雅黑" panose="020B0503020204020204" charset="-122"/>
              </a:rPr>
              <a:t>对残疾整体治疗的作用</a:t>
            </a:r>
            <a:endParaRPr lang="en-US" altLang="zh-CN" dirty="0">
              <a:solidFill>
                <a:srgbClr val="7F7F7F"/>
              </a:solidFill>
              <a:latin typeface="微软雅黑" panose="020B0503020204020204" charset="-122"/>
              <a:ea typeface="微软雅黑" panose="020B0503020204020204" charset="-122"/>
            </a:endParaRPr>
          </a:p>
          <a:p>
            <a:endParaRPr lang="en-US" altLang="zh-CN" dirty="0">
              <a:solidFill>
                <a:srgbClr val="7F7F7F"/>
              </a:solidFill>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5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b="-23000"/>
          </a:stretch>
        </a:blipFill>
        <a:effectLst/>
      </p:bgPr>
    </p:bg>
    <p:spTree>
      <p:nvGrpSpPr>
        <p:cNvPr id="1" name=""/>
        <p:cNvGrpSpPr/>
        <p:nvPr/>
      </p:nvGrpSpPr>
      <p:grpSpPr>
        <a:xfrm>
          <a:off x="0" y="0"/>
          <a:ext cx="0" cy="0"/>
          <a:chOff x="0" y="0"/>
          <a:chExt cx="0" cy="0"/>
        </a:xfrm>
      </p:grpSpPr>
      <p:sp>
        <p:nvSpPr>
          <p:cNvPr id="9" name="文本框 8"/>
          <p:cNvSpPr txBox="1"/>
          <p:nvPr/>
        </p:nvSpPr>
        <p:spPr>
          <a:xfrm>
            <a:off x="2385695" y="2120265"/>
            <a:ext cx="6278880" cy="1753235"/>
          </a:xfrm>
          <a:prstGeom prst="rect">
            <a:avLst/>
          </a:prstGeom>
          <a:noFill/>
        </p:spPr>
        <p:txBody>
          <a:bodyPr wrap="square" rtlCol="0">
            <a:spAutoFit/>
          </a:bodyPr>
          <a:lstStyle/>
          <a:p>
            <a:pPr algn="ctr">
              <a:lnSpc>
                <a:spcPct val="150000"/>
              </a:lnSpc>
            </a:pPr>
            <a:r>
              <a:rPr lang="zh-CN" altLang="en-US" sz="7200" b="1">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rPr>
              <a:t>谢谢观看</a:t>
            </a:r>
            <a:endParaRPr lang="zh-CN" altLang="en-US" sz="7200" b="1">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endParaRPr>
          </a:p>
        </p:txBody>
      </p:sp>
      <p:grpSp>
        <p:nvGrpSpPr>
          <p:cNvPr id="18" name="组合 17"/>
          <p:cNvGrpSpPr/>
          <p:nvPr/>
        </p:nvGrpSpPr>
        <p:grpSpPr>
          <a:xfrm>
            <a:off x="3987165" y="4099560"/>
            <a:ext cx="2689860" cy="566420"/>
            <a:chOff x="8046" y="6890"/>
            <a:chExt cx="3107" cy="892"/>
          </a:xfrm>
        </p:grpSpPr>
        <p:sp>
          <p:nvSpPr>
            <p:cNvPr id="4" name="圆角矩形 3"/>
            <p:cNvSpPr/>
            <p:nvPr/>
          </p:nvSpPr>
          <p:spPr>
            <a:xfrm>
              <a:off x="8046" y="6890"/>
              <a:ext cx="3107" cy="892"/>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7" name="文本框 16"/>
            <p:cNvSpPr txBox="1"/>
            <p:nvPr/>
          </p:nvSpPr>
          <p:spPr>
            <a:xfrm>
              <a:off x="8124" y="7004"/>
              <a:ext cx="2951" cy="725"/>
            </a:xfrm>
            <a:prstGeom prst="rect">
              <a:avLst/>
            </a:prstGeom>
            <a:noFill/>
          </p:spPr>
          <p:txBody>
            <a:bodyPr wrap="square" rtlCol="0">
              <a:spAutoFit/>
            </a:bodyPr>
            <a:lstStyle/>
            <a:p>
              <a:pPr algn="ctr"/>
              <a:r>
                <a:rPr lang="zh-CN" altLang="en-US" sz="2400" dirty="0">
                  <a:solidFill>
                    <a:schemeClr val="bg1"/>
                  </a:solidFill>
                  <a:latin typeface="黑体" panose="02010609060101010101" charset="-122"/>
                  <a:ea typeface="黑体" panose="02010609060101010101" charset="-122"/>
                  <a:cs typeface="黑体" panose="02010609060101010101" charset="-122"/>
                </a:rPr>
                <a:t>中南大学出版社</a:t>
              </a:r>
              <a:endParaRPr lang="zh-CN" altLang="en-US" sz="2400" dirty="0">
                <a:solidFill>
                  <a:schemeClr val="bg1"/>
                </a:solidFill>
                <a:latin typeface="黑体" panose="02010609060101010101" charset="-122"/>
                <a:ea typeface="黑体" panose="02010609060101010101" charset="-122"/>
                <a:cs typeface="黑体" panose="02010609060101010101" charset="-122"/>
              </a:endParaRPr>
            </a:p>
          </p:txBody>
        </p:sp>
      </p:grpSp>
    </p:spTree>
  </p:cSld>
  <p:clrMapOvr>
    <a:masterClrMapping/>
  </p:clrMapOvr>
  <p:transition spd="slow">
    <p:cover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28917"/>
            <a:ext cx="10564260" cy="5543549"/>
          </a:xfrm>
          <a:prstGeom prst="rect">
            <a:avLst/>
          </a:prstGeom>
        </p:spPr>
      </p:pic>
      <p:sp>
        <p:nvSpPr>
          <p:cNvPr id="4" name="矩形 3"/>
          <p:cNvSpPr/>
          <p:nvPr/>
        </p:nvSpPr>
        <p:spPr>
          <a:xfrm>
            <a:off x="2065821" y="2413337"/>
            <a:ext cx="8060358" cy="1015663"/>
          </a:xfrm>
          <a:prstGeom prst="rect">
            <a:avLst/>
          </a:prstGeom>
          <a:noFill/>
          <a:ln>
            <a:noFill/>
          </a:ln>
        </p:spPr>
        <p:txBody>
          <a:bodyPr wrap="square" rtlCol="0" anchor="t">
            <a:spAutoFit/>
          </a:bodyPr>
          <a:lstStyle/>
          <a:p>
            <a:pPr algn="ctr"/>
            <a:r>
              <a:rPr lang="zh-CN" altLang="zh-CN" sz="6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任务一</a:t>
            </a:r>
            <a:r>
              <a:rPr lang="en-US" altLang="zh-CN" sz="6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a:t>
            </a:r>
            <a:r>
              <a:rPr lang="zh-CN" altLang="zh-CN" sz="6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康复的概念</a:t>
            </a:r>
            <a:endParaRPr lang="zh-CN" altLang="en-US" sz="6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1"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4" y="130325"/>
            <a:ext cx="3666914" cy="954107"/>
          </a:xfrm>
          <a:prstGeom prst="rect">
            <a:avLst/>
          </a:prstGeom>
          <a:noFill/>
          <a:ln w="9525">
            <a:noFill/>
            <a:miter lim="800000"/>
          </a:ln>
        </p:spPr>
        <p:txBody>
          <a:bodyPr wrap="square">
            <a:spAutoFit/>
          </a:bodyPr>
          <a:lstStyle/>
          <a:p>
            <a:pPr algn="ctr" latinLnBrk="1"/>
            <a:r>
              <a:rPr lang="zh-CN" altLang="zh-CN" sz="2800" b="1" dirty="0">
                <a:solidFill>
                  <a:srgbClr val="0070C0"/>
                </a:solidFill>
                <a:latin typeface="Calibri" panose="020F0502020204030204" pitchFamily="34" charset="0"/>
                <a:ea typeface="微软雅黑" panose="020B0503020204020204" charset="-122"/>
              </a:rPr>
              <a:t>一、</a:t>
            </a:r>
            <a:r>
              <a:rPr lang="zh-CN" altLang="en-US" sz="2800" b="1" dirty="0">
                <a:solidFill>
                  <a:srgbClr val="0070C0"/>
                </a:solidFill>
                <a:latin typeface="Calibri" panose="020F0502020204030204" pitchFamily="34" charset="0"/>
                <a:ea typeface="微软雅黑" panose="020B0503020204020204" charset="-122"/>
              </a:rPr>
              <a:t>康复的定义</a:t>
            </a:r>
            <a:endParaRPr lang="zh-CN" altLang="zh-CN" sz="2800" b="1" dirty="0">
              <a:solidFill>
                <a:srgbClr val="0070C0"/>
              </a:solidFill>
              <a:latin typeface="Calibri" panose="020F0502020204030204" pitchFamily="34" charset="0"/>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6" name="文本框 18"/>
          <p:cNvSpPr txBox="1">
            <a:spLocks noChangeArrowheads="1"/>
          </p:cNvSpPr>
          <p:nvPr/>
        </p:nvSpPr>
        <p:spPr bwMode="auto">
          <a:xfrm>
            <a:off x="983320" y="1893411"/>
            <a:ext cx="9942183" cy="2249334"/>
          </a:xfrm>
          <a:prstGeom prst="rect">
            <a:avLst/>
          </a:prstGeom>
          <a:noFill/>
          <a:ln w="9525">
            <a:noFill/>
            <a:miter lim="800000"/>
          </a:ln>
        </p:spPr>
        <p:txBody>
          <a:bodyPr wrap="square">
            <a:spAutoFit/>
          </a:bodyPr>
          <a:lstStyle/>
          <a:p>
            <a:pPr>
              <a:lnSpc>
                <a:spcPct val="150000"/>
              </a:lnSpc>
              <a:spcBef>
                <a:spcPct val="20000"/>
              </a:spcBef>
              <a:buClr>
                <a:schemeClr val="hlink"/>
              </a:buClr>
              <a:buFont typeface="Wingdings" panose="05000000000000000000" pitchFamily="2" charset="2"/>
              <a:buNone/>
            </a:pPr>
            <a:r>
              <a:rPr lang="zh-CN" altLang="en-US" sz="2400" b="1">
                <a:solidFill>
                  <a:srgbClr val="0070C0"/>
                </a:solidFill>
                <a:latin typeface="Calibri" panose="020F0502020204030204" pitchFamily="34" charset="0"/>
                <a:ea typeface="微软雅黑" panose="020B0503020204020204" charset="-122"/>
              </a:rPr>
              <a:t>康复（</a:t>
            </a:r>
            <a:r>
              <a:rPr lang="en-US" altLang="zh-CN" sz="2400" b="1">
                <a:solidFill>
                  <a:srgbClr val="0070C0"/>
                </a:solidFill>
                <a:latin typeface="Calibri" panose="020F0502020204030204" pitchFamily="34" charset="0"/>
                <a:ea typeface="微软雅黑" panose="020B0503020204020204" charset="-122"/>
              </a:rPr>
              <a:t>rehabilitation</a:t>
            </a:r>
            <a:r>
              <a:rPr lang="zh-CN" altLang="en-US" sz="2400" b="1">
                <a:solidFill>
                  <a:srgbClr val="0070C0"/>
                </a:solidFill>
                <a:latin typeface="Calibri" panose="020F0502020204030204" pitchFamily="34" charset="0"/>
                <a:ea typeface="微软雅黑" panose="020B0503020204020204" charset="-122"/>
              </a:rPr>
              <a:t>）指综合地、协调地应用医学的、教育的、职业的、社会的措施，对残疾人进行训练和再训练，消除或减轻伤、病、残者身体的、心理的、社会的功能障碍，改善生活自理能力，重新参加社会生活。康复是使残疾人恢复功能、恢复权利的过程。</a:t>
            </a:r>
            <a:endParaRPr lang="zh-CN" altLang="en-US" sz="2400" b="1" dirty="0">
              <a:solidFill>
                <a:srgbClr val="0070C0"/>
              </a:solidFill>
              <a:latin typeface="Calibri" panose="020F0502020204030204" pitchFamily="34" charset="0"/>
              <a:ea typeface="微软雅黑" panose="020B0503020204020204" charset="-122"/>
            </a:endParaRPr>
          </a:p>
        </p:txBody>
      </p:sp>
      <p:sp>
        <p:nvSpPr>
          <p:cNvPr id="7" name="文本框 19"/>
          <p:cNvSpPr txBox="1">
            <a:spLocks noChangeArrowheads="1"/>
          </p:cNvSpPr>
          <p:nvPr/>
        </p:nvSpPr>
        <p:spPr bwMode="auto">
          <a:xfrm>
            <a:off x="782857" y="3660895"/>
            <a:ext cx="10387012" cy="719556"/>
          </a:xfrm>
          <a:prstGeom prst="rect">
            <a:avLst/>
          </a:prstGeom>
          <a:noFill/>
          <a:ln w="9525">
            <a:noFill/>
            <a:miter lim="800000"/>
          </a:ln>
        </p:spPr>
        <p:txBody>
          <a:bodyPr wrap="square">
            <a:spAutoFit/>
          </a:bodyPr>
          <a:lstStyle/>
          <a:p>
            <a:pPr indent="355600" eaLnBrk="1" latinLnBrk="1" hangingPunct="1">
              <a:lnSpc>
                <a:spcPct val="200000"/>
              </a:lnSpc>
              <a:buFont typeface="Arial" panose="020B0604020202020204" pitchFamily="34" charset="0"/>
              <a:buNone/>
            </a:pPr>
            <a:r>
              <a:rPr lang="en-US" altLang="zh-CN" sz="2400" b="1" dirty="0">
                <a:solidFill>
                  <a:srgbClr val="2394CD"/>
                </a:solidFill>
                <a:latin typeface="微软雅黑" panose="020B0503020204020204" charset="-122"/>
                <a:ea typeface="微软雅黑" panose="020B0503020204020204" charset="-122"/>
              </a:rPr>
              <a:t>  </a:t>
            </a:r>
            <a:endParaRPr lang="zh-CN" altLang="en-US" sz="2400" dirty="0">
              <a:solidFill>
                <a:srgbClr val="00091A"/>
              </a:solidFill>
              <a:latin typeface="微软雅黑" panose="020B0503020204020204" charset="-122"/>
              <a:ea typeface="微软雅黑" panose="020B0503020204020204" charset="-122"/>
            </a:endParaRPr>
          </a:p>
        </p:txBody>
      </p:sp>
    </p:spTree>
  </p:cSld>
  <p:clrMapOvr>
    <a:masterClrMapping/>
  </p:clrMapOvr>
  <p:transition spd="slow">
    <p:randomBar dir="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4" y="130325"/>
            <a:ext cx="3666914" cy="954107"/>
          </a:xfrm>
          <a:prstGeom prst="rect">
            <a:avLst/>
          </a:prstGeom>
          <a:noFill/>
          <a:ln w="9525">
            <a:noFill/>
            <a:miter lim="800000"/>
          </a:ln>
        </p:spPr>
        <p:txBody>
          <a:bodyPr wrap="square">
            <a:spAutoFit/>
          </a:bodyPr>
          <a:lstStyle/>
          <a:p>
            <a:pPr algn="ctr" latinLnBrk="1"/>
            <a:r>
              <a:rPr lang="zh-CN" altLang="en-US" sz="2800" b="1" dirty="0">
                <a:solidFill>
                  <a:srgbClr val="0070C0"/>
                </a:solidFill>
                <a:latin typeface="Calibri" panose="020F0502020204030204" pitchFamily="34" charset="0"/>
                <a:ea typeface="微软雅黑" panose="020B0503020204020204" charset="-122"/>
              </a:rPr>
              <a:t>二</a:t>
            </a:r>
            <a:r>
              <a:rPr lang="zh-CN" altLang="zh-CN" sz="2800" b="1" dirty="0">
                <a:solidFill>
                  <a:srgbClr val="0070C0"/>
                </a:solidFill>
                <a:latin typeface="Calibri" panose="020F0502020204030204" pitchFamily="34" charset="0"/>
                <a:ea typeface="微软雅黑" panose="020B0503020204020204" charset="-122"/>
              </a:rPr>
              <a:t>、</a:t>
            </a:r>
            <a:r>
              <a:rPr lang="zh-CN" altLang="en-US" sz="2800" b="1" dirty="0">
                <a:solidFill>
                  <a:srgbClr val="FF7F7F"/>
                </a:solidFill>
                <a:latin typeface="微软雅黑" panose="020B0503020204020204" charset="-122"/>
                <a:ea typeface="微软雅黑" panose="020B0503020204020204" charset="-122"/>
              </a:rPr>
              <a:t> </a:t>
            </a:r>
            <a:r>
              <a:rPr lang="zh-CN" altLang="en-US" sz="2800" b="1" dirty="0">
                <a:solidFill>
                  <a:srgbClr val="0070C0"/>
                </a:solidFill>
                <a:latin typeface="Calibri" panose="020F0502020204030204" pitchFamily="34" charset="0"/>
                <a:ea typeface="微软雅黑" panose="020B0503020204020204" charset="-122"/>
              </a:rPr>
              <a:t>全面康复</a:t>
            </a:r>
            <a:endParaRPr lang="zh-CN" altLang="zh-CN" sz="2800" b="1" dirty="0">
              <a:solidFill>
                <a:srgbClr val="0070C0"/>
              </a:solidFill>
              <a:latin typeface="Calibri" panose="020F0502020204030204" pitchFamily="34" charset="0"/>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7" name="文本框 19"/>
          <p:cNvSpPr txBox="1">
            <a:spLocks noChangeArrowheads="1"/>
          </p:cNvSpPr>
          <p:nvPr/>
        </p:nvSpPr>
        <p:spPr bwMode="auto">
          <a:xfrm>
            <a:off x="782857" y="3660895"/>
            <a:ext cx="10387012" cy="719556"/>
          </a:xfrm>
          <a:prstGeom prst="rect">
            <a:avLst/>
          </a:prstGeom>
          <a:noFill/>
          <a:ln w="9525">
            <a:noFill/>
            <a:miter lim="800000"/>
          </a:ln>
        </p:spPr>
        <p:txBody>
          <a:bodyPr wrap="square">
            <a:spAutoFit/>
          </a:bodyPr>
          <a:lstStyle/>
          <a:p>
            <a:pPr indent="355600" eaLnBrk="1" latinLnBrk="1" hangingPunct="1">
              <a:lnSpc>
                <a:spcPct val="200000"/>
              </a:lnSpc>
              <a:buFont typeface="Arial" panose="020B0604020202020204" pitchFamily="34" charset="0"/>
              <a:buNone/>
            </a:pPr>
            <a:r>
              <a:rPr lang="en-US" altLang="zh-CN" sz="2400" b="1" dirty="0">
                <a:solidFill>
                  <a:srgbClr val="2394CD"/>
                </a:solidFill>
                <a:latin typeface="微软雅黑" panose="020B0503020204020204" charset="-122"/>
                <a:ea typeface="微软雅黑" panose="020B0503020204020204" charset="-122"/>
              </a:rPr>
              <a:t>  </a:t>
            </a:r>
            <a:endParaRPr lang="zh-CN" altLang="en-US" sz="2400" dirty="0">
              <a:solidFill>
                <a:srgbClr val="00091A"/>
              </a:solidFill>
              <a:latin typeface="微软雅黑" panose="020B0503020204020204" charset="-122"/>
              <a:ea typeface="微软雅黑" panose="020B0503020204020204" charset="-122"/>
            </a:endParaRPr>
          </a:p>
        </p:txBody>
      </p:sp>
      <p:sp>
        <p:nvSpPr>
          <p:cNvPr id="2" name="TextBox 5"/>
          <p:cNvSpPr txBox="1">
            <a:spLocks noChangeArrowheads="1"/>
          </p:cNvSpPr>
          <p:nvPr/>
        </p:nvSpPr>
        <p:spPr bwMode="auto">
          <a:xfrm>
            <a:off x="808007" y="2003485"/>
            <a:ext cx="10361861" cy="3490186"/>
          </a:xfrm>
          <a:prstGeom prst="rect">
            <a:avLst/>
          </a:prstGeom>
          <a:noFill/>
          <a:ln w="9525">
            <a:solidFill>
              <a:srgbClr val="00B0F0"/>
            </a:solidFill>
            <a:miter lim="800000"/>
          </a:ln>
        </p:spPr>
        <p:txBody>
          <a:bodyPr wrap="square">
            <a:spAutoFit/>
          </a:bodyPr>
          <a:lstStyle/>
          <a:p>
            <a:pPr>
              <a:spcBef>
                <a:spcPct val="20000"/>
              </a:spcBef>
              <a:buClr>
                <a:schemeClr val="hlink"/>
              </a:buClr>
              <a:buFont typeface="Wingdings" panose="05000000000000000000" pitchFamily="2" charset="2"/>
              <a:buNone/>
            </a:pPr>
            <a:r>
              <a:rPr lang="zh-CN" altLang="en-US" b="1" dirty="0">
                <a:solidFill>
                  <a:srgbClr val="7F7F7F"/>
                </a:solidFill>
                <a:latin typeface="微软雅黑" panose="020B0503020204020204" charset="-122"/>
                <a:ea typeface="微软雅黑" panose="020B0503020204020204" charset="-122"/>
              </a:rPr>
              <a:t>（一）全面康复的含义</a:t>
            </a:r>
            <a:endParaRPr lang="zh-CN" altLang="en-US" b="1" dirty="0">
              <a:solidFill>
                <a:srgbClr val="7F7F7F"/>
              </a:solidFill>
              <a:latin typeface="微软雅黑" panose="020B0503020204020204" charset="-122"/>
              <a:ea typeface="微软雅黑" panose="020B0503020204020204" charset="-122"/>
            </a:endParaRPr>
          </a:p>
          <a:p>
            <a:pPr algn="just">
              <a:lnSpc>
                <a:spcPct val="150000"/>
              </a:lnSpc>
              <a:spcBef>
                <a:spcPct val="20000"/>
              </a:spcBef>
              <a:spcAft>
                <a:spcPts val="600"/>
              </a:spcAft>
              <a:buClr>
                <a:schemeClr val="hlink"/>
              </a:buClr>
              <a:buFont typeface="Wingdings" panose="05000000000000000000" pitchFamily="2" charset="2"/>
              <a:buNone/>
            </a:pPr>
            <a:r>
              <a:rPr lang="zh-CN" altLang="en-US" b="1" dirty="0">
                <a:solidFill>
                  <a:srgbClr val="7F7F7F"/>
                </a:solidFill>
                <a:latin typeface="微软雅黑" panose="020B0503020204020204" charset="-122"/>
                <a:ea typeface="微软雅黑" panose="020B0503020204020204" charset="-122"/>
              </a:rPr>
              <a:t>       在康复工作中，全面地分析残疾所带来的问题，采取综合、有效的措施使残疾人得到完整康复，获得重返社会的能力，称为全面康复。</a:t>
            </a:r>
            <a:endParaRPr lang="en-US" altLang="zh-CN" b="1" dirty="0">
              <a:solidFill>
                <a:srgbClr val="7F7F7F"/>
              </a:solidFill>
              <a:latin typeface="微软雅黑" panose="020B0503020204020204" charset="-122"/>
              <a:ea typeface="微软雅黑" panose="020B0503020204020204" charset="-122"/>
            </a:endParaRPr>
          </a:p>
          <a:p>
            <a:pPr algn="just">
              <a:lnSpc>
                <a:spcPct val="150000"/>
              </a:lnSpc>
              <a:spcBef>
                <a:spcPct val="20000"/>
              </a:spcBef>
              <a:spcAft>
                <a:spcPts val="600"/>
              </a:spcAft>
              <a:buClr>
                <a:schemeClr val="hlink"/>
              </a:buClr>
              <a:buFont typeface="Wingdings" panose="05000000000000000000" pitchFamily="2" charset="2"/>
              <a:buNone/>
            </a:pPr>
            <a:endParaRPr lang="en-US" altLang="zh-CN" b="1" dirty="0">
              <a:solidFill>
                <a:srgbClr val="7F7F7F"/>
              </a:solidFill>
              <a:latin typeface="微软雅黑" panose="020B0503020204020204" charset="-122"/>
              <a:ea typeface="微软雅黑" panose="020B0503020204020204" charset="-122"/>
            </a:endParaRPr>
          </a:p>
          <a:p>
            <a:r>
              <a:rPr lang="en-US" altLang="zh-CN" b="1" dirty="0">
                <a:solidFill>
                  <a:srgbClr val="7F7F7F"/>
                </a:solidFill>
                <a:latin typeface="微软雅黑" panose="020B0503020204020204" charset="-122"/>
                <a:ea typeface="微软雅黑" panose="020B0503020204020204" charset="-122"/>
              </a:rPr>
              <a:t>(</a:t>
            </a:r>
            <a:r>
              <a:rPr lang="zh-CN" altLang="en-US" b="1" dirty="0">
                <a:solidFill>
                  <a:srgbClr val="7F7F7F"/>
                </a:solidFill>
                <a:latin typeface="微软雅黑" panose="020B0503020204020204" charset="-122"/>
                <a:ea typeface="微软雅黑" panose="020B0503020204020204" charset="-122"/>
              </a:rPr>
              <a:t>二</a:t>
            </a:r>
            <a:r>
              <a:rPr lang="en-US" altLang="zh-CN" b="1" dirty="0">
                <a:solidFill>
                  <a:srgbClr val="7F7F7F"/>
                </a:solidFill>
                <a:latin typeface="微软雅黑" panose="020B0503020204020204" charset="-122"/>
                <a:ea typeface="微软雅黑" panose="020B0503020204020204" charset="-122"/>
              </a:rPr>
              <a:t>)</a:t>
            </a:r>
            <a:r>
              <a:rPr lang="zh-CN" altLang="en-US" b="1" dirty="0">
                <a:solidFill>
                  <a:srgbClr val="7F7F7F"/>
                </a:solidFill>
                <a:latin typeface="微软雅黑" panose="020B0503020204020204" charset="-122"/>
                <a:ea typeface="微软雅黑" panose="020B0503020204020204" charset="-122"/>
              </a:rPr>
              <a:t>全面康复的内容</a:t>
            </a:r>
            <a:endParaRPr lang="en-US" altLang="zh-CN" b="1" dirty="0">
              <a:solidFill>
                <a:srgbClr val="7F7F7F"/>
              </a:solidFill>
              <a:latin typeface="微软雅黑" panose="020B0503020204020204" charset="-122"/>
              <a:ea typeface="微软雅黑" panose="020B0503020204020204" charset="-122"/>
            </a:endParaRPr>
          </a:p>
          <a:p>
            <a:pPr>
              <a:lnSpc>
                <a:spcPct val="150000"/>
              </a:lnSpc>
            </a:pPr>
            <a:r>
              <a:rPr lang="zh-CN" altLang="en-US" b="1" dirty="0">
                <a:solidFill>
                  <a:srgbClr val="7F7F7F"/>
                </a:solidFill>
                <a:latin typeface="微软雅黑" panose="020B0503020204020204" charset="-122"/>
                <a:ea typeface="微软雅黑" panose="020B0503020204020204" charset="-122"/>
              </a:rPr>
              <a:t>     全面康复的内容包括医学康复、教育康复、职业康复、社会康复等。</a:t>
            </a:r>
            <a:endParaRPr lang="zh-CN" altLang="en-US" b="1" dirty="0">
              <a:solidFill>
                <a:srgbClr val="7F7F7F"/>
              </a:solidFill>
              <a:latin typeface="微软雅黑" panose="020B0503020204020204" charset="-122"/>
              <a:ea typeface="微软雅黑" panose="020B0503020204020204" charset="-122"/>
            </a:endParaRPr>
          </a:p>
          <a:p>
            <a:pPr algn="just">
              <a:lnSpc>
                <a:spcPct val="150000"/>
              </a:lnSpc>
              <a:spcBef>
                <a:spcPct val="20000"/>
              </a:spcBef>
              <a:spcAft>
                <a:spcPts val="600"/>
              </a:spcAft>
              <a:buClr>
                <a:schemeClr val="hlink"/>
              </a:buClr>
              <a:buFont typeface="Wingdings" panose="05000000000000000000" pitchFamily="2" charset="2"/>
              <a:buNone/>
            </a:pPr>
            <a:endParaRPr lang="zh-CN" altLang="en-US" b="1" dirty="0">
              <a:solidFill>
                <a:srgbClr val="7F7F7F"/>
              </a:solidFill>
              <a:latin typeface="微软雅黑" panose="020B0503020204020204" charset="-122"/>
              <a:ea typeface="微软雅黑" panose="020B0503020204020204" charset="-122"/>
            </a:endParaRPr>
          </a:p>
          <a:p>
            <a:pPr>
              <a:spcBef>
                <a:spcPct val="20000"/>
              </a:spcBef>
              <a:buClr>
                <a:schemeClr val="hlink"/>
              </a:buClr>
              <a:buFont typeface="Wingdings" panose="05000000000000000000" pitchFamily="2" charset="2"/>
              <a:buChar char="v"/>
            </a:pPr>
            <a:endParaRPr lang="zh-CN" altLang="zh-CN" sz="2000" dirty="0">
              <a:solidFill>
                <a:srgbClr val="FFFFFF"/>
              </a:solidFill>
              <a:latin typeface="宋体" panose="02010600030101010101" pitchFamily="2" charset="-122"/>
              <a:ea typeface="宋体" panose="02010600030101010101" pitchFamily="2" charset="-122"/>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3" name="文本框 17"/>
          <p:cNvSpPr txBox="1">
            <a:spLocks noChangeArrowheads="1"/>
          </p:cNvSpPr>
          <p:nvPr/>
        </p:nvSpPr>
        <p:spPr bwMode="auto">
          <a:xfrm>
            <a:off x="661194" y="130325"/>
            <a:ext cx="3666914" cy="954107"/>
          </a:xfrm>
          <a:prstGeom prst="rect">
            <a:avLst/>
          </a:prstGeom>
          <a:noFill/>
          <a:ln w="9525">
            <a:noFill/>
            <a:miter lim="800000"/>
          </a:ln>
        </p:spPr>
        <p:txBody>
          <a:bodyPr wrap="square">
            <a:spAutoFit/>
          </a:bodyPr>
          <a:lstStyle/>
          <a:p>
            <a:pPr algn="ctr" latinLnBrk="1"/>
            <a:r>
              <a:rPr lang="zh-CN" altLang="en-US" sz="2800" b="1" dirty="0">
                <a:solidFill>
                  <a:srgbClr val="0070C0"/>
                </a:solidFill>
                <a:latin typeface="Calibri" panose="020F0502020204030204" pitchFamily="34" charset="0"/>
                <a:ea typeface="微软雅黑" panose="020B0503020204020204" charset="-122"/>
              </a:rPr>
              <a:t>二</a:t>
            </a:r>
            <a:r>
              <a:rPr lang="zh-CN" altLang="zh-CN" sz="2800" b="1" dirty="0">
                <a:solidFill>
                  <a:srgbClr val="0070C0"/>
                </a:solidFill>
                <a:latin typeface="Calibri" panose="020F0502020204030204" pitchFamily="34" charset="0"/>
                <a:ea typeface="微软雅黑" panose="020B0503020204020204" charset="-122"/>
              </a:rPr>
              <a:t>、</a:t>
            </a:r>
            <a:r>
              <a:rPr lang="zh-CN" altLang="en-US" sz="2800" b="1" dirty="0">
                <a:solidFill>
                  <a:srgbClr val="FF7F7F"/>
                </a:solidFill>
                <a:latin typeface="微软雅黑" panose="020B0503020204020204" charset="-122"/>
                <a:ea typeface="微软雅黑" panose="020B0503020204020204" charset="-122"/>
              </a:rPr>
              <a:t> </a:t>
            </a:r>
            <a:r>
              <a:rPr lang="zh-CN" altLang="en-US" sz="2800" b="1" dirty="0">
                <a:solidFill>
                  <a:srgbClr val="0070C0"/>
                </a:solidFill>
                <a:latin typeface="Calibri" panose="020F0502020204030204" pitchFamily="34" charset="0"/>
                <a:ea typeface="微软雅黑" panose="020B0503020204020204" charset="-122"/>
              </a:rPr>
              <a:t>全面康复</a:t>
            </a:r>
            <a:endParaRPr lang="zh-CN" altLang="zh-CN" sz="2800" b="1" dirty="0">
              <a:solidFill>
                <a:srgbClr val="0070C0"/>
              </a:solidFill>
              <a:latin typeface="Calibri" panose="020F0502020204030204" pitchFamily="34" charset="0"/>
              <a:ea typeface="微软雅黑" panose="020B0503020204020204" charset="-122"/>
            </a:endParaRPr>
          </a:p>
          <a:p>
            <a:pPr algn="ctr" eaLnBrk="1" latinLnBrk="1" hangingPunct="1">
              <a:buFont typeface="Arial" panose="020B0604020202020204" pitchFamily="34" charset="0"/>
              <a:buNone/>
            </a:pPr>
            <a:endParaRPr lang="zh-CN" altLang="en-US" sz="2800" b="1" spc="388" dirty="0">
              <a:ln w="3175">
                <a:noFill/>
                <a:prstDash val="dash"/>
              </a:ln>
              <a:solidFill>
                <a:schemeClr val="bg1"/>
              </a:solidFill>
              <a:latin typeface="微软雅黑" panose="020B0503020204020204" charset="-122"/>
              <a:ea typeface="微软雅黑" panose="020B0503020204020204" charset="-122"/>
            </a:endParaRPr>
          </a:p>
        </p:txBody>
      </p:sp>
      <p:sp>
        <p:nvSpPr>
          <p:cNvPr id="7" name="文本框 19"/>
          <p:cNvSpPr txBox="1">
            <a:spLocks noChangeArrowheads="1"/>
          </p:cNvSpPr>
          <p:nvPr/>
        </p:nvSpPr>
        <p:spPr bwMode="auto">
          <a:xfrm>
            <a:off x="782857" y="3660895"/>
            <a:ext cx="10387012" cy="719556"/>
          </a:xfrm>
          <a:prstGeom prst="rect">
            <a:avLst/>
          </a:prstGeom>
          <a:noFill/>
          <a:ln w="9525">
            <a:noFill/>
            <a:miter lim="800000"/>
          </a:ln>
        </p:spPr>
        <p:txBody>
          <a:bodyPr wrap="square">
            <a:spAutoFit/>
          </a:bodyPr>
          <a:lstStyle/>
          <a:p>
            <a:pPr indent="355600" eaLnBrk="1" latinLnBrk="1" hangingPunct="1">
              <a:lnSpc>
                <a:spcPct val="200000"/>
              </a:lnSpc>
              <a:buFont typeface="Arial" panose="020B0604020202020204" pitchFamily="34" charset="0"/>
              <a:buNone/>
            </a:pPr>
            <a:r>
              <a:rPr lang="en-US" altLang="zh-CN" sz="2400" b="1" dirty="0">
                <a:solidFill>
                  <a:srgbClr val="2394CD"/>
                </a:solidFill>
                <a:latin typeface="微软雅黑" panose="020B0503020204020204" charset="-122"/>
                <a:ea typeface="微软雅黑" panose="020B0503020204020204" charset="-122"/>
              </a:rPr>
              <a:t>  </a:t>
            </a:r>
            <a:endParaRPr lang="zh-CN" altLang="en-US" sz="2400" dirty="0">
              <a:solidFill>
                <a:srgbClr val="00091A"/>
              </a:solidFill>
              <a:latin typeface="微软雅黑" panose="020B0503020204020204" charset="-122"/>
              <a:ea typeface="微软雅黑" panose="020B0503020204020204" charset="-122"/>
            </a:endParaRPr>
          </a:p>
        </p:txBody>
      </p:sp>
      <p:sp>
        <p:nvSpPr>
          <p:cNvPr id="2" name="TextBox 5"/>
          <p:cNvSpPr txBox="1">
            <a:spLocks noChangeArrowheads="1"/>
          </p:cNvSpPr>
          <p:nvPr/>
        </p:nvSpPr>
        <p:spPr bwMode="auto">
          <a:xfrm>
            <a:off x="808008" y="1836784"/>
            <a:ext cx="10361861" cy="2813399"/>
          </a:xfrm>
          <a:prstGeom prst="rect">
            <a:avLst/>
          </a:prstGeom>
          <a:noFill/>
          <a:ln w="9525">
            <a:solidFill>
              <a:srgbClr val="00B0F0"/>
            </a:solidFill>
            <a:miter lim="800000"/>
          </a:ln>
        </p:spPr>
        <p:txBody>
          <a:bodyPr wrap="square">
            <a:spAutoFit/>
          </a:bodyPr>
          <a:lstStyle/>
          <a:p>
            <a:r>
              <a:rPr lang="en-US" altLang="zh-CN" b="1" dirty="0">
                <a:solidFill>
                  <a:srgbClr val="7F7F7F"/>
                </a:solidFill>
                <a:latin typeface="微软雅黑" panose="020B0503020204020204" charset="-122"/>
                <a:ea typeface="微软雅黑" panose="020B0503020204020204" charset="-122"/>
              </a:rPr>
              <a:t>(</a:t>
            </a:r>
            <a:r>
              <a:rPr lang="zh-CN" altLang="en-US" b="1" dirty="0">
                <a:solidFill>
                  <a:srgbClr val="7F7F7F"/>
                </a:solidFill>
                <a:latin typeface="微软雅黑" panose="020B0503020204020204" charset="-122"/>
                <a:ea typeface="微软雅黑" panose="020B0503020204020204" charset="-122"/>
              </a:rPr>
              <a:t>二</a:t>
            </a:r>
            <a:r>
              <a:rPr lang="en-US" altLang="zh-CN" b="1" dirty="0">
                <a:solidFill>
                  <a:srgbClr val="7F7F7F"/>
                </a:solidFill>
                <a:latin typeface="微软雅黑" panose="020B0503020204020204" charset="-122"/>
                <a:ea typeface="微软雅黑" panose="020B0503020204020204" charset="-122"/>
              </a:rPr>
              <a:t>)</a:t>
            </a:r>
            <a:r>
              <a:rPr lang="zh-CN" altLang="en-US" b="1" dirty="0">
                <a:solidFill>
                  <a:srgbClr val="7F7F7F"/>
                </a:solidFill>
                <a:latin typeface="微软雅黑" panose="020B0503020204020204" charset="-122"/>
                <a:ea typeface="微软雅黑" panose="020B0503020204020204" charset="-122"/>
              </a:rPr>
              <a:t>全面康复的内容</a:t>
            </a:r>
            <a:endParaRPr lang="en-US" altLang="zh-CN" b="1" dirty="0">
              <a:solidFill>
                <a:srgbClr val="7F7F7F"/>
              </a:solidFill>
              <a:latin typeface="微软雅黑" panose="020B0503020204020204" charset="-122"/>
              <a:ea typeface="微软雅黑" panose="020B0503020204020204" charset="-122"/>
            </a:endParaRPr>
          </a:p>
          <a:p>
            <a:pPr>
              <a:lnSpc>
                <a:spcPct val="150000"/>
              </a:lnSpc>
            </a:pPr>
            <a:r>
              <a:rPr lang="zh-CN" altLang="en-US" b="1" dirty="0">
                <a:solidFill>
                  <a:srgbClr val="7F7F7F"/>
                </a:solidFill>
                <a:latin typeface="微软雅黑" panose="020B0503020204020204" charset="-122"/>
                <a:ea typeface="微软雅黑" panose="020B0503020204020204" charset="-122"/>
              </a:rPr>
              <a:t>     全面康复的内容包括医学康复、教育康复、职业康复、社会康复等。</a:t>
            </a:r>
            <a:endParaRPr lang="en-US" altLang="zh-CN" b="1" dirty="0">
              <a:solidFill>
                <a:srgbClr val="7F7F7F"/>
              </a:solidFill>
              <a:latin typeface="微软雅黑" panose="020B0503020204020204" charset="-122"/>
              <a:ea typeface="微软雅黑" panose="020B0503020204020204" charset="-122"/>
            </a:endParaRPr>
          </a:p>
          <a:p>
            <a:pPr>
              <a:lnSpc>
                <a:spcPct val="150000"/>
              </a:lnSpc>
            </a:pPr>
            <a:endParaRPr lang="en-US" altLang="zh-CN" b="1" dirty="0">
              <a:solidFill>
                <a:srgbClr val="7F7F7F"/>
              </a:solidFill>
              <a:latin typeface="微软雅黑" panose="020B0503020204020204" charset="-122"/>
              <a:ea typeface="微软雅黑" panose="020B0503020204020204" charset="-122"/>
            </a:endParaRPr>
          </a:p>
          <a:p>
            <a:pPr>
              <a:lnSpc>
                <a:spcPct val="150000"/>
              </a:lnSpc>
            </a:pPr>
            <a:r>
              <a:rPr lang="en-US" altLang="zh-CN" dirty="0">
                <a:solidFill>
                  <a:srgbClr val="7F7F7F"/>
                </a:solidFill>
                <a:latin typeface="微软雅黑" panose="020B0503020204020204" charset="-122"/>
                <a:ea typeface="微软雅黑" panose="020B0503020204020204" charset="-122"/>
              </a:rPr>
              <a:t>1.</a:t>
            </a:r>
            <a:r>
              <a:rPr lang="zh-CN" altLang="en-US" dirty="0">
                <a:solidFill>
                  <a:srgbClr val="7F7F7F"/>
                </a:solidFill>
                <a:latin typeface="微软雅黑" panose="020B0503020204020204" charset="-122"/>
                <a:ea typeface="微软雅黑" panose="020B0503020204020204" charset="-122"/>
              </a:rPr>
              <a:t>医学康复（</a:t>
            </a:r>
            <a:r>
              <a:rPr lang="en-US" altLang="zh-CN" dirty="0">
                <a:solidFill>
                  <a:srgbClr val="7F7F7F"/>
                </a:solidFill>
                <a:latin typeface="微软雅黑" panose="020B0503020204020204" charset="-122"/>
                <a:ea typeface="微软雅黑" panose="020B0503020204020204" charset="-122"/>
              </a:rPr>
              <a:t>medical </a:t>
            </a:r>
            <a:r>
              <a:rPr lang="en-US" altLang="zh-CN" dirty="0" err="1">
                <a:solidFill>
                  <a:srgbClr val="7F7F7F"/>
                </a:solidFill>
                <a:latin typeface="微软雅黑" panose="020B0503020204020204" charset="-122"/>
                <a:ea typeface="微软雅黑" panose="020B0503020204020204" charset="-122"/>
              </a:rPr>
              <a:t>rhabilitation</a:t>
            </a:r>
            <a:r>
              <a:rPr lang="zh-CN" altLang="en-US" dirty="0">
                <a:solidFill>
                  <a:srgbClr val="7F7F7F"/>
                </a:solidFill>
                <a:latin typeface="微软雅黑" panose="020B0503020204020204" charset="-122"/>
                <a:ea typeface="微软雅黑" panose="020B0503020204020204" charset="-122"/>
              </a:rPr>
              <a:t>）  医学康复是指运用一切医学技术和方法对残疾人进行康复诊断、功能评估、康复治疗等减轻因残疾造成的各种不利影响，实现康复目标。</a:t>
            </a:r>
            <a:endParaRPr lang="en-US" altLang="zh-CN" dirty="0">
              <a:solidFill>
                <a:srgbClr val="7F7F7F"/>
              </a:solidFill>
              <a:latin typeface="微软雅黑" panose="020B0503020204020204" charset="-122"/>
              <a:ea typeface="微软雅黑" panose="020B0503020204020204" charset="-122"/>
            </a:endParaRPr>
          </a:p>
          <a:p>
            <a:pPr>
              <a:lnSpc>
                <a:spcPct val="150000"/>
              </a:lnSpc>
            </a:pPr>
            <a:r>
              <a:rPr lang="en-US" altLang="zh-CN" dirty="0">
                <a:solidFill>
                  <a:srgbClr val="7F7F7F"/>
                </a:solidFill>
                <a:latin typeface="微软雅黑" panose="020B0503020204020204" charset="-122"/>
                <a:ea typeface="微软雅黑" panose="020B0503020204020204" charset="-122"/>
              </a:rPr>
              <a:t>2.</a:t>
            </a:r>
            <a:r>
              <a:rPr lang="zh-CN" altLang="en-US" dirty="0">
                <a:solidFill>
                  <a:srgbClr val="7F7F7F"/>
                </a:solidFill>
                <a:latin typeface="微软雅黑" panose="020B0503020204020204" charset="-122"/>
                <a:ea typeface="微软雅黑" panose="020B0503020204020204" charset="-122"/>
              </a:rPr>
              <a:t>教育康复（</a:t>
            </a:r>
            <a:r>
              <a:rPr lang="en-US" altLang="zh-CN" dirty="0">
                <a:solidFill>
                  <a:srgbClr val="7F7F7F"/>
                </a:solidFill>
                <a:latin typeface="微软雅黑" panose="020B0503020204020204" charset="-122"/>
                <a:ea typeface="微软雅黑" panose="020B0503020204020204" charset="-122"/>
              </a:rPr>
              <a:t>educational </a:t>
            </a:r>
            <a:r>
              <a:rPr lang="en-US" altLang="zh-CN" dirty="0" err="1">
                <a:solidFill>
                  <a:srgbClr val="7F7F7F"/>
                </a:solidFill>
                <a:latin typeface="微软雅黑" panose="020B0503020204020204" charset="-122"/>
                <a:ea typeface="微软雅黑" panose="020B0503020204020204" charset="-122"/>
              </a:rPr>
              <a:t>rhabilitation</a:t>
            </a:r>
            <a:r>
              <a:rPr lang="zh-CN" altLang="en-US" dirty="0">
                <a:solidFill>
                  <a:srgbClr val="7F7F7F"/>
                </a:solidFill>
                <a:latin typeface="微软雅黑" panose="020B0503020204020204" charset="-122"/>
                <a:ea typeface="微软雅黑" panose="020B0503020204020204" charset="-122"/>
              </a:rPr>
              <a:t>）  教育康复是使残疾人实现受教育的权利。针对各类残疾人，通过教育与训练的手段提高残疾人的素质和各方面的能力。</a:t>
            </a:r>
            <a:endParaRPr lang="en-US" altLang="zh-CN" dirty="0">
              <a:solidFill>
                <a:srgbClr val="7F7F7F"/>
              </a:solidFill>
              <a:latin typeface="微软雅黑" panose="020B0503020204020204" charset="-122"/>
              <a:ea typeface="微软雅黑" panose="020B0503020204020204" charset="-122"/>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10.xml><?xml version="1.0" encoding="utf-8"?>
<p:tagLst xmlns:p="http://schemas.openxmlformats.org/presentationml/2006/main">
  <p:tag name="KSO_WM_DIAGRAM_VIRTUALLY_FRAME" val="{&quot;height&quot;:329.5,&quot;left&quot;:401.4204724409449,&quot;top&quot;:119.05,&quot;width&quot;:466.62496062992125}"/>
</p:tagLst>
</file>

<file path=ppt/tags/tag11.xml><?xml version="1.0" encoding="utf-8"?>
<p:tagLst xmlns:p="http://schemas.openxmlformats.org/presentationml/2006/main">
  <p:tag name="KSO_WM_DIAGRAM_VIRTUALLY_FRAME" val="{&quot;height&quot;:329.5,&quot;left&quot;:401.4204724409449,&quot;top&quot;:119.05,&quot;width&quot;:466.62496062992125}"/>
</p:tagLst>
</file>

<file path=ppt/tags/tag12.xml><?xml version="1.0" encoding="utf-8"?>
<p:tagLst xmlns:p="http://schemas.openxmlformats.org/presentationml/2006/main">
  <p:tag name="KSO_WM_DIAGRAM_VIRTUALLY_FRAME" val="{&quot;height&quot;:329.5,&quot;left&quot;:401.4204724409449,&quot;top&quot;:119.05,&quot;width&quot;:466.62496062992125}"/>
</p:tagLst>
</file>

<file path=ppt/tags/tag13.xml><?xml version="1.0" encoding="utf-8"?>
<p:tagLst xmlns:p="http://schemas.openxmlformats.org/presentationml/2006/main">
  <p:tag name="KSO_WM_DIAGRAM_VIRTUALLY_FRAME" val="{&quot;height&quot;:329.5,&quot;left&quot;:401.4204724409449,&quot;top&quot;:119.05,&quot;width&quot;:466.62496062992125}"/>
</p:tagLst>
</file>

<file path=ppt/tags/tag14.xml><?xml version="1.0" encoding="utf-8"?>
<p:tagLst xmlns:p="http://schemas.openxmlformats.org/presentationml/2006/main">
  <p:tag name="KSO_WM_DIAGRAM_VIRTUALLY_FRAME" val="{&quot;height&quot;:329.5,&quot;left&quot;:401.4204724409449,&quot;top&quot;:119.05,&quot;width&quot;:466.62496062992125}"/>
</p:tagLst>
</file>

<file path=ppt/tags/tag15.xml><?xml version="1.0" encoding="utf-8"?>
<p:tagLst xmlns:p="http://schemas.openxmlformats.org/presentationml/2006/main">
  <p:tag name="KSO_WM_DIAGRAM_VIRTUALLY_FRAME" val="{&quot;height&quot;:329.5,&quot;left&quot;:401.4204724409449,&quot;top&quot;:119.05,&quot;width&quot;:466.62496062992125}"/>
</p:tagLst>
</file>

<file path=ppt/tags/tag16.xml><?xml version="1.0" encoding="utf-8"?>
<p:tagLst xmlns:p="http://schemas.openxmlformats.org/presentationml/2006/main">
  <p:tag name="KSO_WM_DIAGRAM_VIRTUALLY_FRAME" val="{&quot;height&quot;:329.5,&quot;left&quot;:401.4204724409449,&quot;top&quot;:119.05,&quot;width&quot;:466.62496062992125}"/>
</p:tagLst>
</file>

<file path=ppt/tags/tag17.xml><?xml version="1.0" encoding="utf-8"?>
<p:tagLst xmlns:p="http://schemas.openxmlformats.org/presentationml/2006/main">
  <p:tag name="KSO_WM_DIAGRAM_VIRTUALLY_FRAME" val="{&quot;height&quot;:329.5,&quot;left&quot;:401.4204724409449,&quot;top&quot;:119.05,&quot;width&quot;:466.62496062992125}"/>
</p:tagLst>
</file>

<file path=ppt/tags/tag18.xml><?xml version="1.0" encoding="utf-8"?>
<p:tagLst xmlns:p="http://schemas.openxmlformats.org/presentationml/2006/main">
  <p:tag name="KSO_WM_DIAGRAM_VIRTUALLY_FRAME" val="{&quot;height&quot;:329.5,&quot;left&quot;:401.4204724409449,&quot;top&quot;:119.05,&quot;width&quot;:466.62496062992125}"/>
</p:tagLst>
</file>

<file path=ppt/tags/tag19.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4.xml><?xml version="1.0" encoding="utf-8"?>
<p:tagLst xmlns:p="http://schemas.openxmlformats.org/presentationml/2006/main">
  <p:tag name="KSO_WM_DIAGRAM_VIRTUALLY_FRAME" val="{&quot;height&quot;:329.5,&quot;left&quot;:401.4204724409449,&quot;top&quot;:119.05,&quot;width&quot;:466.62496062992125}"/>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5.xml><?xml version="1.0" encoding="utf-8"?>
<p:tagLst xmlns:p="http://schemas.openxmlformats.org/presentationml/2006/main">
  <p:tag name="KSO_WM_DIAGRAM_VIRTUALLY_FRAME" val="{&quot;height&quot;:329.5,&quot;left&quot;:401.4204724409449,&quot;top&quot;:119.05,&quot;width&quot;:466.62496062992125}"/>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6.xml><?xml version="1.0" encoding="utf-8"?>
<p:tagLst xmlns:p="http://schemas.openxmlformats.org/presentationml/2006/main">
  <p:tag name="KSO_WM_DIAGRAM_VIRTUALLY_FRAME" val="{&quot;height&quot;:329.5,&quot;left&quot;:401.4204724409449,&quot;top&quot;:119.05,&quot;width&quot;:466.62496062992125}"/>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68.xml><?xml version="1.0" encoding="utf-8"?>
<p:tagLst xmlns:p="http://schemas.openxmlformats.org/presentationml/2006/main">
  <p:tag name="commondata" val="eyJoZGlkIjoiZWZhYzY1ZjEwYzE0MTgzYzYwNzAzNDFlNTliNGYwMzgifQ=="/>
</p:tagLst>
</file>

<file path=ppt/tags/tag7.xml><?xml version="1.0" encoding="utf-8"?>
<p:tagLst xmlns:p="http://schemas.openxmlformats.org/presentationml/2006/main">
  <p:tag name="KSO_WM_DIAGRAM_VIRTUALLY_FRAME" val="{&quot;height&quot;:329.5,&quot;left&quot;:401.4204724409449,&quot;top&quot;:119.05,&quot;width&quot;:466.62496062992125}"/>
</p:tagLst>
</file>

<file path=ppt/tags/tag8.xml><?xml version="1.0" encoding="utf-8"?>
<p:tagLst xmlns:p="http://schemas.openxmlformats.org/presentationml/2006/main">
  <p:tag name="KSO_WM_DIAGRAM_VIRTUALLY_FRAME" val="{&quot;height&quot;:329.5,&quot;left&quot;:401.4204724409449,&quot;top&quot;:119.05,&quot;width&quot;:466.62496062992125}"/>
</p:tagLst>
</file>

<file path=ppt/tags/tag9.xml><?xml version="1.0" encoding="utf-8"?>
<p:tagLst xmlns:p="http://schemas.openxmlformats.org/presentationml/2006/main">
  <p:tag name="KSO_WM_DIAGRAM_VIRTUALLY_FRAME" val="{&quot;height&quot;:329.5,&quot;left&quot;:401.4204724409449,&quot;top&quot;:119.05,&quot;width&quot;:466.62496062992125}"/>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黑体"/>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ＭＳ Ｐ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黑体"/>
        <a:ea typeface=""/>
        <a:cs typeface=""/>
        <a:font script="Jpan" typeface="游ゴシック Light"/>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游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黑体"/>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ＭＳ Ｐ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黑体"/>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ＭＳ Ｐ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6532</Words>
  <Application>WPS 演示</Application>
  <PresentationFormat>宽屏</PresentationFormat>
  <Paragraphs>728</Paragraphs>
  <Slides>58</Slides>
  <Notes>1</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58</vt:i4>
      </vt:variant>
    </vt:vector>
  </HeadingPairs>
  <TitlesOfParts>
    <vt:vector size="72" baseType="lpstr">
      <vt:lpstr>Arial</vt:lpstr>
      <vt:lpstr>宋体</vt:lpstr>
      <vt:lpstr>Wingdings</vt:lpstr>
      <vt:lpstr>黑体</vt:lpstr>
      <vt:lpstr>微软雅黑</vt:lpstr>
      <vt:lpstr>华文细黑</vt:lpstr>
      <vt:lpstr>字魂70号-灵悦黑体</vt:lpstr>
      <vt:lpstr>Calibri</vt:lpstr>
      <vt:lpstr>Calibri</vt:lpstr>
      <vt:lpstr>Segoe UI</vt:lpstr>
      <vt:lpstr>隶书</vt:lpstr>
      <vt:lpstr>Arial Unicode MS</vt: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baby</dc:creator>
  <cp:lastModifiedBy>WPS_1751534095</cp:lastModifiedBy>
  <cp:revision>285</cp:revision>
  <dcterms:created xsi:type="dcterms:W3CDTF">2019-11-11T13:37:00Z</dcterms:created>
  <dcterms:modified xsi:type="dcterms:W3CDTF">2025-10-22T05:55:04Z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2052-12.1.0.16729</vt:lpwstr>
  </property>
  <property fmtid="{D5CDD505-2E9C-101B-9397-08002B2CF9AE}" pid="3" name="ICV">
    <vt:lpwstr>F47900CFCF14428F81F766D8B14004F0</vt:lpwstr>
  </property>
</Properties>
</file>